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73" r:id="rId5"/>
    <p:sldId id="260" r:id="rId6"/>
    <p:sldId id="275" r:id="rId7"/>
    <p:sldId id="276" r:id="rId8"/>
    <p:sldId id="277" r:id="rId9"/>
    <p:sldId id="278" r:id="rId10"/>
    <p:sldId id="279" r:id="rId11"/>
    <p:sldId id="274"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7" r:id="rId29"/>
    <p:sldId id="296" r:id="rId30"/>
    <p:sldId id="304" r:id="rId31"/>
    <p:sldId id="299" r:id="rId32"/>
    <p:sldId id="300" r:id="rId33"/>
    <p:sldId id="303" r:id="rId34"/>
    <p:sldId id="301" r:id="rId35"/>
    <p:sldId id="302" r:id="rId36"/>
    <p:sldId id="298" r:id="rId37"/>
  </p:sldIdLst>
  <p:sldSz cx="18288000" cy="10287000"/>
  <p:notesSz cx="6858000" cy="9144000"/>
  <p:embeddedFontLst>
    <p:embeddedFont>
      <p:font typeface="Agrandir Narrow Bold" panose="020B0604020202020204" charset="0"/>
      <p:regular r:id="rId39"/>
      <p:bold r:id="rId40"/>
    </p:embeddedFont>
    <p:embeddedFont>
      <p:font typeface="Century Gothic" panose="020B0502020202020204"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autoAdjust="0"/>
    <p:restoredTop sz="94600" autoAdjust="0"/>
  </p:normalViewPr>
  <p:slideViewPr>
    <p:cSldViewPr>
      <p:cViewPr varScale="1">
        <p:scale>
          <a:sx n="43" d="100"/>
          <a:sy n="43" d="100"/>
        </p:scale>
        <p:origin x="7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E1D11-0E3F-BF4E-ACD8-9166C40948DE}"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910AC-8825-ED40-BB5F-2F26461F9E5F}" type="slidenum">
              <a:rPr lang="en-US" smtClean="0"/>
              <a:t>‹#›</a:t>
            </a:fld>
            <a:endParaRPr lang="en-US"/>
          </a:p>
        </p:txBody>
      </p:sp>
    </p:spTree>
    <p:extLst>
      <p:ext uri="{BB962C8B-B14F-4D97-AF65-F5344CB8AC3E}">
        <p14:creationId xmlns:p14="http://schemas.microsoft.com/office/powerpoint/2010/main" val="3948214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910AC-8825-ED40-BB5F-2F26461F9E5F}" type="slidenum">
              <a:rPr lang="en-US" smtClean="0"/>
              <a:t>1</a:t>
            </a:fld>
            <a:endParaRPr lang="en-US"/>
          </a:p>
        </p:txBody>
      </p:sp>
    </p:spTree>
    <p:extLst>
      <p:ext uri="{BB962C8B-B14F-4D97-AF65-F5344CB8AC3E}">
        <p14:creationId xmlns:p14="http://schemas.microsoft.com/office/powerpoint/2010/main" val="958061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5CDD-7719-527F-0CAA-ECEA1A9B1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FDFF7-8905-25F6-0F48-45AD3C0CE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2C754E-C681-97B9-0C28-C972A6BFC2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44C74D-CC1B-7F88-26AF-89520AD6DAD8}"/>
              </a:ext>
            </a:extLst>
          </p:cNvPr>
          <p:cNvSpPr>
            <a:spLocks noGrp="1"/>
          </p:cNvSpPr>
          <p:nvPr>
            <p:ph type="sldNum" sz="quarter" idx="5"/>
          </p:nvPr>
        </p:nvSpPr>
        <p:spPr/>
        <p:txBody>
          <a:bodyPr/>
          <a:lstStyle/>
          <a:p>
            <a:fld id="{35B910AC-8825-ED40-BB5F-2F26461F9E5F}" type="slidenum">
              <a:rPr lang="en-US" smtClean="0"/>
              <a:t>19</a:t>
            </a:fld>
            <a:endParaRPr lang="en-US"/>
          </a:p>
        </p:txBody>
      </p:sp>
    </p:spTree>
    <p:extLst>
      <p:ext uri="{BB962C8B-B14F-4D97-AF65-F5344CB8AC3E}">
        <p14:creationId xmlns:p14="http://schemas.microsoft.com/office/powerpoint/2010/main" val="355050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08E7E-5A8A-1A6B-A941-07A869E1F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D437C-29E5-16CC-E05B-067B75EE1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F0078-10EB-21E2-F0C5-C77E1F1E7A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379154-30D0-539A-6562-573D64E77568}"/>
              </a:ext>
            </a:extLst>
          </p:cNvPr>
          <p:cNvSpPr>
            <a:spLocks noGrp="1"/>
          </p:cNvSpPr>
          <p:nvPr>
            <p:ph type="sldNum" sz="quarter" idx="5"/>
          </p:nvPr>
        </p:nvSpPr>
        <p:spPr/>
        <p:txBody>
          <a:bodyPr/>
          <a:lstStyle/>
          <a:p>
            <a:fld id="{35B910AC-8825-ED40-BB5F-2F26461F9E5F}" type="slidenum">
              <a:rPr lang="en-US" smtClean="0"/>
              <a:t>20</a:t>
            </a:fld>
            <a:endParaRPr lang="en-US"/>
          </a:p>
        </p:txBody>
      </p:sp>
    </p:spTree>
    <p:extLst>
      <p:ext uri="{BB962C8B-B14F-4D97-AF65-F5344CB8AC3E}">
        <p14:creationId xmlns:p14="http://schemas.microsoft.com/office/powerpoint/2010/main" val="83759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3641-82F6-761A-F470-7E0531A91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C58EF-7803-A7BD-B642-9E3CB68EF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66C00-EF8E-08FA-F66A-4A13D73B6F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0495D4-4008-5C73-CA0E-C7E856A6D98C}"/>
              </a:ext>
            </a:extLst>
          </p:cNvPr>
          <p:cNvSpPr>
            <a:spLocks noGrp="1"/>
          </p:cNvSpPr>
          <p:nvPr>
            <p:ph type="sldNum" sz="quarter" idx="5"/>
          </p:nvPr>
        </p:nvSpPr>
        <p:spPr/>
        <p:txBody>
          <a:bodyPr/>
          <a:lstStyle/>
          <a:p>
            <a:fld id="{35B910AC-8825-ED40-BB5F-2F26461F9E5F}" type="slidenum">
              <a:rPr lang="en-US" smtClean="0"/>
              <a:t>21</a:t>
            </a:fld>
            <a:endParaRPr lang="en-US"/>
          </a:p>
        </p:txBody>
      </p:sp>
    </p:spTree>
    <p:extLst>
      <p:ext uri="{BB962C8B-B14F-4D97-AF65-F5344CB8AC3E}">
        <p14:creationId xmlns:p14="http://schemas.microsoft.com/office/powerpoint/2010/main" val="22411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C3AE-8328-D6E4-E826-A823C2D9F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09706-C98D-B8A3-75B9-FF99D0690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A387F-1726-290B-7D9D-57E4ED5445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FC906-19F0-3DE1-B106-47AFEECE4AED}"/>
              </a:ext>
            </a:extLst>
          </p:cNvPr>
          <p:cNvSpPr>
            <a:spLocks noGrp="1"/>
          </p:cNvSpPr>
          <p:nvPr>
            <p:ph type="sldNum" sz="quarter" idx="5"/>
          </p:nvPr>
        </p:nvSpPr>
        <p:spPr/>
        <p:txBody>
          <a:bodyPr/>
          <a:lstStyle/>
          <a:p>
            <a:fld id="{35B910AC-8825-ED40-BB5F-2F26461F9E5F}" type="slidenum">
              <a:rPr lang="en-US" smtClean="0"/>
              <a:t>22</a:t>
            </a:fld>
            <a:endParaRPr lang="en-US"/>
          </a:p>
        </p:txBody>
      </p:sp>
    </p:spTree>
    <p:extLst>
      <p:ext uri="{BB962C8B-B14F-4D97-AF65-F5344CB8AC3E}">
        <p14:creationId xmlns:p14="http://schemas.microsoft.com/office/powerpoint/2010/main" val="277722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DEAE-8D1B-E316-0263-8BC13245A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9B26E-8767-1008-A615-9F4D89433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788A0-239E-28E2-7FD5-BE92786C22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C7AEE9-F7E3-3484-CAD7-3E6EBCE6DA03}"/>
              </a:ext>
            </a:extLst>
          </p:cNvPr>
          <p:cNvSpPr>
            <a:spLocks noGrp="1"/>
          </p:cNvSpPr>
          <p:nvPr>
            <p:ph type="sldNum" sz="quarter" idx="5"/>
          </p:nvPr>
        </p:nvSpPr>
        <p:spPr/>
        <p:txBody>
          <a:bodyPr/>
          <a:lstStyle/>
          <a:p>
            <a:fld id="{35B910AC-8825-ED40-BB5F-2F26461F9E5F}" type="slidenum">
              <a:rPr lang="en-US" smtClean="0"/>
              <a:t>23</a:t>
            </a:fld>
            <a:endParaRPr lang="en-US"/>
          </a:p>
        </p:txBody>
      </p:sp>
    </p:spTree>
    <p:extLst>
      <p:ext uri="{BB962C8B-B14F-4D97-AF65-F5344CB8AC3E}">
        <p14:creationId xmlns:p14="http://schemas.microsoft.com/office/powerpoint/2010/main" val="222774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F73E6-CC13-DC22-5ADC-CEAFB6B8B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DF6A1-9AD4-6E6C-AFC3-1E68070C6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F929E-DE7B-15F8-AA89-3428382B5C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A2494D-4787-CD6A-C0E3-22F3A28910AA}"/>
              </a:ext>
            </a:extLst>
          </p:cNvPr>
          <p:cNvSpPr>
            <a:spLocks noGrp="1"/>
          </p:cNvSpPr>
          <p:nvPr>
            <p:ph type="sldNum" sz="quarter" idx="5"/>
          </p:nvPr>
        </p:nvSpPr>
        <p:spPr/>
        <p:txBody>
          <a:bodyPr/>
          <a:lstStyle/>
          <a:p>
            <a:fld id="{35B910AC-8825-ED40-BB5F-2F26461F9E5F}" type="slidenum">
              <a:rPr lang="en-US" smtClean="0"/>
              <a:t>24</a:t>
            </a:fld>
            <a:endParaRPr lang="en-US"/>
          </a:p>
        </p:txBody>
      </p:sp>
    </p:spTree>
    <p:extLst>
      <p:ext uri="{BB962C8B-B14F-4D97-AF65-F5344CB8AC3E}">
        <p14:creationId xmlns:p14="http://schemas.microsoft.com/office/powerpoint/2010/main" val="250031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E94F8-BA11-9010-E61E-6DA2A79B5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F2089-44CF-7429-9193-6F94A896C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72457-B5FD-9CF2-CC82-4D69D3B857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15C665-C0A6-D159-2266-C4DBF0093425}"/>
              </a:ext>
            </a:extLst>
          </p:cNvPr>
          <p:cNvSpPr>
            <a:spLocks noGrp="1"/>
          </p:cNvSpPr>
          <p:nvPr>
            <p:ph type="sldNum" sz="quarter" idx="5"/>
          </p:nvPr>
        </p:nvSpPr>
        <p:spPr/>
        <p:txBody>
          <a:bodyPr/>
          <a:lstStyle/>
          <a:p>
            <a:fld id="{35B910AC-8825-ED40-BB5F-2F26461F9E5F}" type="slidenum">
              <a:rPr lang="en-US" smtClean="0"/>
              <a:t>25</a:t>
            </a:fld>
            <a:endParaRPr lang="en-US"/>
          </a:p>
        </p:txBody>
      </p:sp>
    </p:spTree>
    <p:extLst>
      <p:ext uri="{BB962C8B-B14F-4D97-AF65-F5344CB8AC3E}">
        <p14:creationId xmlns:p14="http://schemas.microsoft.com/office/powerpoint/2010/main" val="183343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1432-F98D-C12A-683B-40E607D6E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960-CA51-EA2D-F63F-BD48E9F06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E76CF-DC8B-89BE-01CD-FA762A11A8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8B68A-BC8D-37DE-739D-FACD3C5A2E11}"/>
              </a:ext>
            </a:extLst>
          </p:cNvPr>
          <p:cNvSpPr>
            <a:spLocks noGrp="1"/>
          </p:cNvSpPr>
          <p:nvPr>
            <p:ph type="sldNum" sz="quarter" idx="5"/>
          </p:nvPr>
        </p:nvSpPr>
        <p:spPr/>
        <p:txBody>
          <a:bodyPr/>
          <a:lstStyle/>
          <a:p>
            <a:fld id="{35B910AC-8825-ED40-BB5F-2F26461F9E5F}" type="slidenum">
              <a:rPr lang="en-US" smtClean="0"/>
              <a:t>26</a:t>
            </a:fld>
            <a:endParaRPr lang="en-US"/>
          </a:p>
        </p:txBody>
      </p:sp>
    </p:spTree>
    <p:extLst>
      <p:ext uri="{BB962C8B-B14F-4D97-AF65-F5344CB8AC3E}">
        <p14:creationId xmlns:p14="http://schemas.microsoft.com/office/powerpoint/2010/main" val="11141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3265D-9292-EBAB-31C5-3E0C31977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ADDE22-74FC-7D0E-EB02-D2B84D2AD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70DC1-843D-5EC6-4871-3825C26C0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1D0B3-320E-6819-C970-3DF49C73F440}"/>
              </a:ext>
            </a:extLst>
          </p:cNvPr>
          <p:cNvSpPr>
            <a:spLocks noGrp="1"/>
          </p:cNvSpPr>
          <p:nvPr>
            <p:ph type="sldNum" sz="quarter" idx="5"/>
          </p:nvPr>
        </p:nvSpPr>
        <p:spPr/>
        <p:txBody>
          <a:bodyPr/>
          <a:lstStyle/>
          <a:p>
            <a:fld id="{35B910AC-8825-ED40-BB5F-2F26461F9E5F}" type="slidenum">
              <a:rPr lang="en-US" smtClean="0"/>
              <a:t>27</a:t>
            </a:fld>
            <a:endParaRPr lang="en-US"/>
          </a:p>
        </p:txBody>
      </p:sp>
    </p:spTree>
    <p:extLst>
      <p:ext uri="{BB962C8B-B14F-4D97-AF65-F5344CB8AC3E}">
        <p14:creationId xmlns:p14="http://schemas.microsoft.com/office/powerpoint/2010/main" val="197242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207C0-B123-082D-1173-40A5C369E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73726-CF20-EFEE-3A39-FF4E5B9E8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EB9C3-D69F-915B-551F-57586AEC6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BC545D-BA31-33A6-9502-8F3A183A5A7E}"/>
              </a:ext>
            </a:extLst>
          </p:cNvPr>
          <p:cNvSpPr>
            <a:spLocks noGrp="1"/>
          </p:cNvSpPr>
          <p:nvPr>
            <p:ph type="sldNum" sz="quarter" idx="5"/>
          </p:nvPr>
        </p:nvSpPr>
        <p:spPr/>
        <p:txBody>
          <a:bodyPr/>
          <a:lstStyle/>
          <a:p>
            <a:fld id="{35B910AC-8825-ED40-BB5F-2F26461F9E5F}" type="slidenum">
              <a:rPr lang="en-US" smtClean="0"/>
              <a:t>28</a:t>
            </a:fld>
            <a:endParaRPr lang="en-US"/>
          </a:p>
        </p:txBody>
      </p:sp>
    </p:spTree>
    <p:extLst>
      <p:ext uri="{BB962C8B-B14F-4D97-AF65-F5344CB8AC3E}">
        <p14:creationId xmlns:p14="http://schemas.microsoft.com/office/powerpoint/2010/main" val="2052396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910AC-8825-ED40-BB5F-2F26461F9E5F}" type="slidenum">
              <a:rPr lang="en-US" smtClean="0"/>
              <a:t>2</a:t>
            </a:fld>
            <a:endParaRPr lang="en-US"/>
          </a:p>
        </p:txBody>
      </p:sp>
    </p:spTree>
    <p:extLst>
      <p:ext uri="{BB962C8B-B14F-4D97-AF65-F5344CB8AC3E}">
        <p14:creationId xmlns:p14="http://schemas.microsoft.com/office/powerpoint/2010/main" val="287373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CD72C-4861-6E18-14A4-519CA4F57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7AB2E-49D5-1A72-B8F4-17A59C935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3CB3E-E198-3228-A6AF-0ECCE968C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E80F68-BFD4-BB53-65BA-BCA6C194E413}"/>
              </a:ext>
            </a:extLst>
          </p:cNvPr>
          <p:cNvSpPr>
            <a:spLocks noGrp="1"/>
          </p:cNvSpPr>
          <p:nvPr>
            <p:ph type="sldNum" sz="quarter" idx="5"/>
          </p:nvPr>
        </p:nvSpPr>
        <p:spPr/>
        <p:txBody>
          <a:bodyPr/>
          <a:lstStyle/>
          <a:p>
            <a:fld id="{35B910AC-8825-ED40-BB5F-2F26461F9E5F}" type="slidenum">
              <a:rPr lang="en-US" smtClean="0"/>
              <a:t>29</a:t>
            </a:fld>
            <a:endParaRPr lang="en-US"/>
          </a:p>
        </p:txBody>
      </p:sp>
    </p:spTree>
    <p:extLst>
      <p:ext uri="{BB962C8B-B14F-4D97-AF65-F5344CB8AC3E}">
        <p14:creationId xmlns:p14="http://schemas.microsoft.com/office/powerpoint/2010/main" val="991070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CD72C-4861-6E18-14A4-519CA4F57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7AB2E-49D5-1A72-B8F4-17A59C935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3CB3E-E198-3228-A6AF-0ECCE968C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E80F68-BFD4-BB53-65BA-BCA6C194E413}"/>
              </a:ext>
            </a:extLst>
          </p:cNvPr>
          <p:cNvSpPr>
            <a:spLocks noGrp="1"/>
          </p:cNvSpPr>
          <p:nvPr>
            <p:ph type="sldNum" sz="quarter" idx="5"/>
          </p:nvPr>
        </p:nvSpPr>
        <p:spPr/>
        <p:txBody>
          <a:bodyPr/>
          <a:lstStyle/>
          <a:p>
            <a:fld id="{35B910AC-8825-ED40-BB5F-2F26461F9E5F}" type="slidenum">
              <a:rPr lang="en-US" smtClean="0"/>
              <a:t>30</a:t>
            </a:fld>
            <a:endParaRPr lang="en-US"/>
          </a:p>
        </p:txBody>
      </p:sp>
    </p:spTree>
    <p:extLst>
      <p:ext uri="{BB962C8B-B14F-4D97-AF65-F5344CB8AC3E}">
        <p14:creationId xmlns:p14="http://schemas.microsoft.com/office/powerpoint/2010/main" val="187083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9529D-A414-FCA3-144B-CA3692B11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C05A3-AF2E-B9F7-7270-3F89012F6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402318-ED29-D0EA-3D95-D4D4CF510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45F92A-DC57-BAE3-1155-909711DAC51B}"/>
              </a:ext>
            </a:extLst>
          </p:cNvPr>
          <p:cNvSpPr>
            <a:spLocks noGrp="1"/>
          </p:cNvSpPr>
          <p:nvPr>
            <p:ph type="sldNum" sz="quarter" idx="5"/>
          </p:nvPr>
        </p:nvSpPr>
        <p:spPr/>
        <p:txBody>
          <a:bodyPr/>
          <a:lstStyle/>
          <a:p>
            <a:fld id="{35B910AC-8825-ED40-BB5F-2F26461F9E5F}" type="slidenum">
              <a:rPr lang="en-US" smtClean="0"/>
              <a:t>31</a:t>
            </a:fld>
            <a:endParaRPr lang="en-US"/>
          </a:p>
        </p:txBody>
      </p:sp>
    </p:spTree>
    <p:extLst>
      <p:ext uri="{BB962C8B-B14F-4D97-AF65-F5344CB8AC3E}">
        <p14:creationId xmlns:p14="http://schemas.microsoft.com/office/powerpoint/2010/main" val="55125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E338-AD4E-82BC-10DC-4F02E4EE1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CD32C-4F65-D421-A572-74B0FF5E1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E3EDF-5895-00E5-9ED9-0EB52CA82F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0B7E4A-101F-308F-A466-D14C1185D7F7}"/>
              </a:ext>
            </a:extLst>
          </p:cNvPr>
          <p:cNvSpPr>
            <a:spLocks noGrp="1"/>
          </p:cNvSpPr>
          <p:nvPr>
            <p:ph type="sldNum" sz="quarter" idx="5"/>
          </p:nvPr>
        </p:nvSpPr>
        <p:spPr/>
        <p:txBody>
          <a:bodyPr/>
          <a:lstStyle/>
          <a:p>
            <a:fld id="{35B910AC-8825-ED40-BB5F-2F26461F9E5F}" type="slidenum">
              <a:rPr lang="en-US" smtClean="0"/>
              <a:t>32</a:t>
            </a:fld>
            <a:endParaRPr lang="en-US"/>
          </a:p>
        </p:txBody>
      </p:sp>
    </p:spTree>
    <p:extLst>
      <p:ext uri="{BB962C8B-B14F-4D97-AF65-F5344CB8AC3E}">
        <p14:creationId xmlns:p14="http://schemas.microsoft.com/office/powerpoint/2010/main" val="143052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7401E-9F0F-E449-3EC7-0C4532CB1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E16BB-B623-45EF-07C8-8F00164DB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4302D-286B-2659-4F48-48EE35B311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F3302-E57B-BC5F-B0D0-C18E16E3B964}"/>
              </a:ext>
            </a:extLst>
          </p:cNvPr>
          <p:cNvSpPr>
            <a:spLocks noGrp="1"/>
          </p:cNvSpPr>
          <p:nvPr>
            <p:ph type="sldNum" sz="quarter" idx="5"/>
          </p:nvPr>
        </p:nvSpPr>
        <p:spPr/>
        <p:txBody>
          <a:bodyPr/>
          <a:lstStyle/>
          <a:p>
            <a:fld id="{35B910AC-8825-ED40-BB5F-2F26461F9E5F}" type="slidenum">
              <a:rPr lang="en-US" smtClean="0"/>
              <a:t>33</a:t>
            </a:fld>
            <a:endParaRPr lang="en-US"/>
          </a:p>
        </p:txBody>
      </p:sp>
    </p:spTree>
    <p:extLst>
      <p:ext uri="{BB962C8B-B14F-4D97-AF65-F5344CB8AC3E}">
        <p14:creationId xmlns:p14="http://schemas.microsoft.com/office/powerpoint/2010/main" val="3924692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01A3-A885-6265-914B-AA8C2E6C5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96457-871C-DFB4-2170-F12DD53FD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24D96-4421-8D79-423B-4BA8C36BD2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C15094-D95B-ECE6-F8FE-16ADED6F1C6C}"/>
              </a:ext>
            </a:extLst>
          </p:cNvPr>
          <p:cNvSpPr>
            <a:spLocks noGrp="1"/>
          </p:cNvSpPr>
          <p:nvPr>
            <p:ph type="sldNum" sz="quarter" idx="5"/>
          </p:nvPr>
        </p:nvSpPr>
        <p:spPr/>
        <p:txBody>
          <a:bodyPr/>
          <a:lstStyle/>
          <a:p>
            <a:fld id="{35B910AC-8825-ED40-BB5F-2F26461F9E5F}" type="slidenum">
              <a:rPr lang="en-US" smtClean="0"/>
              <a:t>34</a:t>
            </a:fld>
            <a:endParaRPr lang="en-US"/>
          </a:p>
        </p:txBody>
      </p:sp>
    </p:spTree>
    <p:extLst>
      <p:ext uri="{BB962C8B-B14F-4D97-AF65-F5344CB8AC3E}">
        <p14:creationId xmlns:p14="http://schemas.microsoft.com/office/powerpoint/2010/main" val="146761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5B610-09FF-222C-0096-195485AF9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21881-B4E0-162B-5E40-1B2FEC9EC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0A193-A0CA-4757-F324-EC6DF3FEA4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08728-90DD-7089-1BC2-1FC4C75A1652}"/>
              </a:ext>
            </a:extLst>
          </p:cNvPr>
          <p:cNvSpPr>
            <a:spLocks noGrp="1"/>
          </p:cNvSpPr>
          <p:nvPr>
            <p:ph type="sldNum" sz="quarter" idx="5"/>
          </p:nvPr>
        </p:nvSpPr>
        <p:spPr/>
        <p:txBody>
          <a:bodyPr/>
          <a:lstStyle/>
          <a:p>
            <a:fld id="{35B910AC-8825-ED40-BB5F-2F26461F9E5F}" type="slidenum">
              <a:rPr lang="en-US" smtClean="0"/>
              <a:t>35</a:t>
            </a:fld>
            <a:endParaRPr lang="en-US"/>
          </a:p>
        </p:txBody>
      </p:sp>
    </p:spTree>
    <p:extLst>
      <p:ext uri="{BB962C8B-B14F-4D97-AF65-F5344CB8AC3E}">
        <p14:creationId xmlns:p14="http://schemas.microsoft.com/office/powerpoint/2010/main" val="724571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F9B2D-90C1-20AD-1BBD-F016596F0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F9932-C71D-7625-9309-890A5C578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2CC40-B0E0-14E5-2EBB-215CEC511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A0C98B-5D8D-0974-F3F3-37C313AC8DDE}"/>
              </a:ext>
            </a:extLst>
          </p:cNvPr>
          <p:cNvSpPr>
            <a:spLocks noGrp="1"/>
          </p:cNvSpPr>
          <p:nvPr>
            <p:ph type="sldNum" sz="quarter" idx="5"/>
          </p:nvPr>
        </p:nvSpPr>
        <p:spPr/>
        <p:txBody>
          <a:bodyPr/>
          <a:lstStyle/>
          <a:p>
            <a:fld id="{35B910AC-8825-ED40-BB5F-2F26461F9E5F}" type="slidenum">
              <a:rPr lang="en-US" smtClean="0"/>
              <a:t>36</a:t>
            </a:fld>
            <a:endParaRPr lang="en-US"/>
          </a:p>
        </p:txBody>
      </p:sp>
    </p:spTree>
    <p:extLst>
      <p:ext uri="{BB962C8B-B14F-4D97-AF65-F5344CB8AC3E}">
        <p14:creationId xmlns:p14="http://schemas.microsoft.com/office/powerpoint/2010/main" val="17946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ED14-C0AD-2BD6-483C-10ED11ADC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54D54-7CC1-226D-6DE5-847C4CB00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558C1-7B9C-18F7-EE05-332FFC1EB6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E4335D-3116-94AE-8DC0-BB83232928A2}"/>
              </a:ext>
            </a:extLst>
          </p:cNvPr>
          <p:cNvSpPr>
            <a:spLocks noGrp="1"/>
          </p:cNvSpPr>
          <p:nvPr>
            <p:ph type="sldNum" sz="quarter" idx="5"/>
          </p:nvPr>
        </p:nvSpPr>
        <p:spPr/>
        <p:txBody>
          <a:bodyPr/>
          <a:lstStyle/>
          <a:p>
            <a:fld id="{35B910AC-8825-ED40-BB5F-2F26461F9E5F}" type="slidenum">
              <a:rPr lang="en-US" smtClean="0"/>
              <a:t>4</a:t>
            </a:fld>
            <a:endParaRPr lang="en-US"/>
          </a:p>
        </p:txBody>
      </p:sp>
    </p:spTree>
    <p:extLst>
      <p:ext uri="{BB962C8B-B14F-4D97-AF65-F5344CB8AC3E}">
        <p14:creationId xmlns:p14="http://schemas.microsoft.com/office/powerpoint/2010/main" val="26109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910AC-8825-ED40-BB5F-2F26461F9E5F}" type="slidenum">
              <a:rPr lang="en-US" smtClean="0"/>
              <a:t>13</a:t>
            </a:fld>
            <a:endParaRPr lang="en-US"/>
          </a:p>
        </p:txBody>
      </p:sp>
    </p:spTree>
    <p:extLst>
      <p:ext uri="{BB962C8B-B14F-4D97-AF65-F5344CB8AC3E}">
        <p14:creationId xmlns:p14="http://schemas.microsoft.com/office/powerpoint/2010/main" val="3951708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BC03F-FBA2-A796-7337-815827DDD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CA08B-7E21-601B-3D5E-3EED60E73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B925E-9C43-7D7A-6738-BD579CCF40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279CD0-3EA2-BBC9-EE8F-69A37FCCBC0B}"/>
              </a:ext>
            </a:extLst>
          </p:cNvPr>
          <p:cNvSpPr>
            <a:spLocks noGrp="1"/>
          </p:cNvSpPr>
          <p:nvPr>
            <p:ph type="sldNum" sz="quarter" idx="5"/>
          </p:nvPr>
        </p:nvSpPr>
        <p:spPr/>
        <p:txBody>
          <a:bodyPr/>
          <a:lstStyle/>
          <a:p>
            <a:fld id="{35B910AC-8825-ED40-BB5F-2F26461F9E5F}" type="slidenum">
              <a:rPr lang="en-US" smtClean="0"/>
              <a:t>14</a:t>
            </a:fld>
            <a:endParaRPr lang="en-US"/>
          </a:p>
        </p:txBody>
      </p:sp>
    </p:spTree>
    <p:extLst>
      <p:ext uri="{BB962C8B-B14F-4D97-AF65-F5344CB8AC3E}">
        <p14:creationId xmlns:p14="http://schemas.microsoft.com/office/powerpoint/2010/main" val="88512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DF3D-FDAB-62CC-2F89-5E1CBB1B8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D3E94F-3E26-C856-FF34-2A5BFE327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24445-F754-1309-8898-1CBDDF756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0148E2-32EB-0615-D65A-3A91E092821A}"/>
              </a:ext>
            </a:extLst>
          </p:cNvPr>
          <p:cNvSpPr>
            <a:spLocks noGrp="1"/>
          </p:cNvSpPr>
          <p:nvPr>
            <p:ph type="sldNum" sz="quarter" idx="5"/>
          </p:nvPr>
        </p:nvSpPr>
        <p:spPr/>
        <p:txBody>
          <a:bodyPr/>
          <a:lstStyle/>
          <a:p>
            <a:fld id="{35B910AC-8825-ED40-BB5F-2F26461F9E5F}" type="slidenum">
              <a:rPr lang="en-US" smtClean="0"/>
              <a:t>15</a:t>
            </a:fld>
            <a:endParaRPr lang="en-US"/>
          </a:p>
        </p:txBody>
      </p:sp>
    </p:spTree>
    <p:extLst>
      <p:ext uri="{BB962C8B-B14F-4D97-AF65-F5344CB8AC3E}">
        <p14:creationId xmlns:p14="http://schemas.microsoft.com/office/powerpoint/2010/main" val="93700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045AC-3F9E-BB73-CFD7-4D4FE10A2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4F3C9-433B-0FB2-04E7-6888D0A0E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A4104-D1A6-1F33-014B-42498AB46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9A1E3A-FC11-BC49-7BF0-0807C5C0C354}"/>
              </a:ext>
            </a:extLst>
          </p:cNvPr>
          <p:cNvSpPr>
            <a:spLocks noGrp="1"/>
          </p:cNvSpPr>
          <p:nvPr>
            <p:ph type="sldNum" sz="quarter" idx="5"/>
          </p:nvPr>
        </p:nvSpPr>
        <p:spPr/>
        <p:txBody>
          <a:bodyPr/>
          <a:lstStyle/>
          <a:p>
            <a:fld id="{35B910AC-8825-ED40-BB5F-2F26461F9E5F}" type="slidenum">
              <a:rPr lang="en-US" smtClean="0"/>
              <a:t>16</a:t>
            </a:fld>
            <a:endParaRPr lang="en-US"/>
          </a:p>
        </p:txBody>
      </p:sp>
    </p:spTree>
    <p:extLst>
      <p:ext uri="{BB962C8B-B14F-4D97-AF65-F5344CB8AC3E}">
        <p14:creationId xmlns:p14="http://schemas.microsoft.com/office/powerpoint/2010/main" val="294553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6170-B8FF-7A7D-04C2-C6FFD0458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66A00-E056-FB41-06BF-90324C38FC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D77B9-84D9-4E3A-B741-20567B1CE0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3D417-8595-F040-B562-D08F954D64B1}"/>
              </a:ext>
            </a:extLst>
          </p:cNvPr>
          <p:cNvSpPr>
            <a:spLocks noGrp="1"/>
          </p:cNvSpPr>
          <p:nvPr>
            <p:ph type="sldNum" sz="quarter" idx="5"/>
          </p:nvPr>
        </p:nvSpPr>
        <p:spPr/>
        <p:txBody>
          <a:bodyPr/>
          <a:lstStyle/>
          <a:p>
            <a:fld id="{35B910AC-8825-ED40-BB5F-2F26461F9E5F}" type="slidenum">
              <a:rPr lang="en-US" smtClean="0"/>
              <a:t>17</a:t>
            </a:fld>
            <a:endParaRPr lang="en-US"/>
          </a:p>
        </p:txBody>
      </p:sp>
    </p:spTree>
    <p:extLst>
      <p:ext uri="{BB962C8B-B14F-4D97-AF65-F5344CB8AC3E}">
        <p14:creationId xmlns:p14="http://schemas.microsoft.com/office/powerpoint/2010/main" val="379070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BDEA-43F1-8636-A6C7-F827C3E98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C7129-3A67-47C6-70F2-17BBB2335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C1D67-C779-92FA-4E62-AA0A826DE7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D00903-9A1C-BDEB-0090-2D7A2E5D5914}"/>
              </a:ext>
            </a:extLst>
          </p:cNvPr>
          <p:cNvSpPr>
            <a:spLocks noGrp="1"/>
          </p:cNvSpPr>
          <p:nvPr>
            <p:ph type="sldNum" sz="quarter" idx="5"/>
          </p:nvPr>
        </p:nvSpPr>
        <p:spPr/>
        <p:txBody>
          <a:bodyPr/>
          <a:lstStyle/>
          <a:p>
            <a:fld id="{35B910AC-8825-ED40-BB5F-2F26461F9E5F}" type="slidenum">
              <a:rPr lang="en-US" smtClean="0"/>
              <a:t>18</a:t>
            </a:fld>
            <a:endParaRPr lang="en-US"/>
          </a:p>
        </p:txBody>
      </p:sp>
    </p:spTree>
    <p:extLst>
      <p:ext uri="{BB962C8B-B14F-4D97-AF65-F5344CB8AC3E}">
        <p14:creationId xmlns:p14="http://schemas.microsoft.com/office/powerpoint/2010/main" val="4191595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hindawi.com/journals/cin/2023/6330002/"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link.springer.com/article/10.1007/s40489-024-00435-4" TargetMode="External"/><Relationship Id="rId5" Type="http://schemas.openxmlformats.org/officeDocument/2006/relationships/hyperlink" Target="https://ieeexplore.ieee.org/document/8679454" TargetMode="External"/><Relationship Id="rId4" Type="http://schemas.openxmlformats.org/officeDocument/2006/relationships/hyperlink" Target="https://www.ncbi.nlm.nih.gov/pmc/articles/PMC1016818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3"/>
            <a:stretch>
              <a:fillRect l="-9549" t="-14710" r="-62593" b="-49091"/>
            </a:stretch>
          </a:blipFill>
        </p:spPr>
        <p:txBody>
          <a:bodyPr/>
          <a:lstStyle/>
          <a:p>
            <a:endParaRPr lang="en-US"/>
          </a:p>
        </p:txBody>
      </p:sp>
      <p:sp>
        <p:nvSpPr>
          <p:cNvPr id="4" name="AutoShape 4"/>
          <p:cNvSpPr/>
          <p:nvPr/>
        </p:nvSpPr>
        <p:spPr>
          <a:xfrm>
            <a:off x="1371599" y="5143499"/>
            <a:ext cx="9526284" cy="0"/>
          </a:xfrm>
          <a:prstGeom prst="line">
            <a:avLst/>
          </a:prstGeom>
          <a:ln w="76200" cap="rnd">
            <a:solidFill>
              <a:srgbClr val="F5F5F5"/>
            </a:solidFill>
            <a:prstDash val="solid"/>
            <a:headEnd type="none" w="sm" len="sm"/>
            <a:tailEnd type="none" w="sm" len="sm"/>
          </a:ln>
        </p:spPr>
        <p:txBody>
          <a:bodyPr/>
          <a:lstStyle/>
          <a:p>
            <a:endParaRPr lang="en-US"/>
          </a:p>
        </p:txBody>
      </p:sp>
      <p:sp>
        <p:nvSpPr>
          <p:cNvPr id="5" name="TextBox 5"/>
          <p:cNvSpPr txBox="1"/>
          <p:nvPr/>
        </p:nvSpPr>
        <p:spPr>
          <a:xfrm>
            <a:off x="1371599" y="1265626"/>
            <a:ext cx="9118379" cy="3847207"/>
          </a:xfrm>
          <a:prstGeom prst="rect">
            <a:avLst/>
          </a:prstGeom>
        </p:spPr>
        <p:txBody>
          <a:bodyPr lIns="0" tIns="0" rIns="0" bIns="0" rtlCol="0" anchor="t">
            <a:spAutoFit/>
          </a:bodyPr>
          <a:lstStyle/>
          <a:p>
            <a:pPr algn="just">
              <a:lnSpc>
                <a:spcPts val="9950"/>
              </a:lnSpc>
            </a:pPr>
            <a:r>
              <a:rPr lang="en-US" sz="9045" spc="334" dirty="0">
                <a:solidFill>
                  <a:srgbClr val="FFFFFF"/>
                </a:solidFill>
                <a:latin typeface="Century Gothic" panose="020B0502020202020204" pitchFamily="34" charset="0"/>
              </a:rPr>
              <a:t>AUTISM SPECTRUM DISORDER</a:t>
            </a:r>
          </a:p>
        </p:txBody>
      </p:sp>
      <p:sp>
        <p:nvSpPr>
          <p:cNvPr id="8" name="TextBox 8"/>
          <p:cNvSpPr txBox="1"/>
          <p:nvPr/>
        </p:nvSpPr>
        <p:spPr>
          <a:xfrm>
            <a:off x="1366023" y="5430469"/>
            <a:ext cx="9118379" cy="325602"/>
          </a:xfrm>
          <a:prstGeom prst="rect">
            <a:avLst/>
          </a:prstGeom>
        </p:spPr>
        <p:txBody>
          <a:bodyPr wrap="square" lIns="0" tIns="0" rIns="0" bIns="0" rtlCol="0" anchor="t">
            <a:spAutoFit/>
          </a:bodyPr>
          <a:lstStyle/>
          <a:p>
            <a:pPr>
              <a:lnSpc>
                <a:spcPts val="2351"/>
              </a:lnSpc>
            </a:pPr>
            <a:r>
              <a:rPr lang="en-US" sz="2000" spc="181" dirty="0">
                <a:solidFill>
                  <a:srgbClr val="FFFFFF"/>
                </a:solidFill>
                <a:latin typeface="Agrandir Narrow Bold"/>
              </a:rPr>
              <a:t> </a:t>
            </a:r>
            <a:r>
              <a:rPr lang="en-US" sz="2800" spc="181" dirty="0">
                <a:solidFill>
                  <a:srgbClr val="FFFFFF"/>
                </a:solidFill>
                <a:latin typeface="+mj-lt"/>
              </a:rPr>
              <a:t>ISDS 574 – DATA MINING FOR BUSINESS APPLICATIONS </a:t>
            </a:r>
            <a:endParaRPr lang="en-US" sz="2000" spc="181" dirty="0">
              <a:solidFill>
                <a:srgbClr val="FFFFFF"/>
              </a:solidFill>
              <a:latin typeface="+mj-lt"/>
            </a:endParaRPr>
          </a:p>
        </p:txBody>
      </p:sp>
      <p:sp>
        <p:nvSpPr>
          <p:cNvPr id="10" name="TextBox 8">
            <a:extLst>
              <a:ext uri="{FF2B5EF4-FFF2-40B4-BE49-F238E27FC236}">
                <a16:creationId xmlns:a16="http://schemas.microsoft.com/office/drawing/2014/main" id="{58A0BE31-EAB5-0170-C82A-1D602C348A2E}"/>
              </a:ext>
            </a:extLst>
          </p:cNvPr>
          <p:cNvSpPr txBox="1"/>
          <p:nvPr/>
        </p:nvSpPr>
        <p:spPr>
          <a:xfrm>
            <a:off x="1225172" y="6482895"/>
            <a:ext cx="5480428" cy="2967992"/>
          </a:xfrm>
          <a:prstGeom prst="rect">
            <a:avLst/>
          </a:prstGeom>
        </p:spPr>
        <p:txBody>
          <a:bodyPr wrap="square" lIns="0" tIns="0" rIns="0" bIns="0" rtlCol="0" anchor="t">
            <a:spAutoFit/>
          </a:bodyPr>
          <a:lstStyle/>
          <a:p>
            <a:pPr marL="0" lvl="0" indent="0" algn="ctr" rtl="0">
              <a:lnSpc>
                <a:spcPct val="90000"/>
              </a:lnSpc>
              <a:spcBef>
                <a:spcPts val="0"/>
              </a:spcBef>
              <a:spcAft>
                <a:spcPts val="0"/>
              </a:spcAft>
              <a:buClr>
                <a:srgbClr val="FFFFFF"/>
              </a:buClr>
              <a:buSzPct val="100000"/>
              <a:buNone/>
            </a:pPr>
            <a:r>
              <a:rPr lang="en-US" sz="2800" b="1" dirty="0">
                <a:solidFill>
                  <a:srgbClr val="FFFFFF"/>
                </a:solidFill>
                <a:ea typeface="Arial"/>
                <a:cs typeface="Arial"/>
                <a:sym typeface="Arial"/>
              </a:rPr>
              <a:t>Vamsi Tanneru</a:t>
            </a:r>
            <a:endParaRPr lang="en-US" sz="2800" b="1" dirty="0">
              <a:solidFill>
                <a:srgbClr val="FFFFFF"/>
              </a:solidFill>
            </a:endParaRPr>
          </a:p>
          <a:p>
            <a:pPr marL="0" lvl="0" indent="0" algn="ctr" rtl="0">
              <a:lnSpc>
                <a:spcPct val="90000"/>
              </a:lnSpc>
              <a:spcBef>
                <a:spcPts val="1000"/>
              </a:spcBef>
              <a:spcAft>
                <a:spcPts val="0"/>
              </a:spcAft>
              <a:buClr>
                <a:srgbClr val="FFFFFF"/>
              </a:buClr>
              <a:buSzPct val="100000"/>
              <a:buNone/>
            </a:pPr>
            <a:r>
              <a:rPr lang="en-US" sz="2800" b="1" dirty="0">
                <a:solidFill>
                  <a:srgbClr val="FFFFFF"/>
                </a:solidFill>
                <a:ea typeface="Arial"/>
                <a:cs typeface="Arial"/>
                <a:sym typeface="Arial"/>
              </a:rPr>
              <a:t>Melissa Soriano Ballesteros</a:t>
            </a:r>
            <a:endParaRPr lang="en-US" sz="2800" b="1" dirty="0"/>
          </a:p>
          <a:p>
            <a:pPr marL="0" lvl="0" indent="0" algn="ctr" rtl="0">
              <a:lnSpc>
                <a:spcPct val="90000"/>
              </a:lnSpc>
              <a:spcBef>
                <a:spcPts val="1000"/>
              </a:spcBef>
              <a:spcAft>
                <a:spcPts val="0"/>
              </a:spcAft>
              <a:buClr>
                <a:srgbClr val="FFFFFF"/>
              </a:buClr>
              <a:buSzPct val="100000"/>
              <a:buNone/>
            </a:pPr>
            <a:r>
              <a:rPr lang="en-US" sz="2800" b="1" dirty="0">
                <a:solidFill>
                  <a:srgbClr val="FFFFFF"/>
                </a:solidFill>
                <a:ea typeface="Arial"/>
                <a:cs typeface="Arial"/>
                <a:sym typeface="Arial"/>
              </a:rPr>
              <a:t>Sai Surya Varun Bade</a:t>
            </a:r>
            <a:endParaRPr lang="en-US" sz="2800" b="1" dirty="0"/>
          </a:p>
          <a:p>
            <a:pPr marL="0" lvl="0" indent="0" algn="ctr" rtl="0">
              <a:lnSpc>
                <a:spcPct val="90000"/>
              </a:lnSpc>
              <a:spcBef>
                <a:spcPts val="1000"/>
              </a:spcBef>
              <a:spcAft>
                <a:spcPts val="0"/>
              </a:spcAft>
              <a:buClr>
                <a:srgbClr val="FFFFFF"/>
              </a:buClr>
              <a:buSzPct val="100000"/>
              <a:buNone/>
            </a:pPr>
            <a:r>
              <a:rPr lang="en-US" sz="2800" b="1" dirty="0">
                <a:solidFill>
                  <a:srgbClr val="FFFFFF"/>
                </a:solidFill>
                <a:ea typeface="Arial"/>
                <a:cs typeface="Arial"/>
                <a:sym typeface="Arial"/>
              </a:rPr>
              <a:t>Madhusudhan Naga Kumar Unnava</a:t>
            </a:r>
            <a:endParaRPr lang="en-US" sz="2800" b="1" dirty="0"/>
          </a:p>
          <a:p>
            <a:pPr marL="0" lvl="0" indent="0" algn="ctr" rtl="0">
              <a:lnSpc>
                <a:spcPct val="90000"/>
              </a:lnSpc>
              <a:spcBef>
                <a:spcPts val="1000"/>
              </a:spcBef>
              <a:spcAft>
                <a:spcPts val="0"/>
              </a:spcAft>
              <a:buClr>
                <a:srgbClr val="FFFFFF"/>
              </a:buClr>
              <a:buSzPct val="100000"/>
              <a:buNone/>
            </a:pPr>
            <a:r>
              <a:rPr lang="en-US" sz="2800" b="1" dirty="0">
                <a:solidFill>
                  <a:srgbClr val="FFFFFF"/>
                </a:solidFill>
                <a:ea typeface="Arial"/>
                <a:cs typeface="Arial"/>
                <a:sym typeface="Arial"/>
              </a:rPr>
              <a:t>Vivek Sompalli</a:t>
            </a:r>
            <a:endParaRPr lang="en-US" sz="2800" b="1" dirty="0"/>
          </a:p>
          <a:p>
            <a:pPr marL="0" lvl="0" indent="0" algn="ctr" rtl="0">
              <a:lnSpc>
                <a:spcPct val="90000"/>
              </a:lnSpc>
              <a:spcBef>
                <a:spcPts val="1000"/>
              </a:spcBef>
              <a:spcAft>
                <a:spcPts val="0"/>
              </a:spcAft>
              <a:buClr>
                <a:srgbClr val="FFFFFF"/>
              </a:buClr>
              <a:buSzPct val="100000"/>
              <a:buNone/>
            </a:pPr>
            <a:r>
              <a:rPr lang="en-US" sz="2800" b="1" dirty="0">
                <a:solidFill>
                  <a:srgbClr val="FFFFFF"/>
                </a:solidFill>
                <a:ea typeface="Arial"/>
                <a:cs typeface="Arial"/>
                <a:sym typeface="Arial"/>
              </a:rPr>
              <a:t>Sahithi Peddapalli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FEEEA-469C-CD77-579A-105B6B0CF0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115407-8029-1AB0-970D-3E471D9E63D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40E4CB6D-CA90-F4BC-E5E7-1903E1A26185}"/>
              </a:ext>
            </a:extLst>
          </p:cNvPr>
          <p:cNvSpPr/>
          <p:nvPr/>
        </p:nvSpPr>
        <p:spPr>
          <a:xfrm>
            <a:off x="-75384" y="-1"/>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sp>
        <p:nvSpPr>
          <p:cNvPr id="6" name="Google Shape;429;p29">
            <a:extLst>
              <a:ext uri="{FF2B5EF4-FFF2-40B4-BE49-F238E27FC236}">
                <a16:creationId xmlns:a16="http://schemas.microsoft.com/office/drawing/2014/main" id="{5EBFF528-D93C-E2CB-F483-A426C7658201}"/>
              </a:ext>
            </a:extLst>
          </p:cNvPr>
          <p:cNvSpPr txBox="1">
            <a:spLocks/>
          </p:cNvSpPr>
          <p:nvPr/>
        </p:nvSpPr>
        <p:spPr>
          <a:xfrm>
            <a:off x="4829447" y="501962"/>
            <a:ext cx="8629106"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DISTRIBUTION OF VARIABLES</a:t>
            </a:r>
          </a:p>
        </p:txBody>
      </p:sp>
      <p:sp>
        <p:nvSpPr>
          <p:cNvPr id="15" name="Google Shape;429;p29">
            <a:extLst>
              <a:ext uri="{FF2B5EF4-FFF2-40B4-BE49-F238E27FC236}">
                <a16:creationId xmlns:a16="http://schemas.microsoft.com/office/drawing/2014/main" id="{AB8D494C-3FB8-F5F5-7373-6A2AFDA87C45}"/>
              </a:ext>
            </a:extLst>
          </p:cNvPr>
          <p:cNvSpPr txBox="1">
            <a:spLocks/>
          </p:cNvSpPr>
          <p:nvPr/>
        </p:nvSpPr>
        <p:spPr>
          <a:xfrm>
            <a:off x="409031" y="8536644"/>
            <a:ext cx="8478338"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Relationship</a:t>
            </a:r>
          </a:p>
        </p:txBody>
      </p:sp>
      <p:sp>
        <p:nvSpPr>
          <p:cNvPr id="16" name="Google Shape;429;p29">
            <a:extLst>
              <a:ext uri="{FF2B5EF4-FFF2-40B4-BE49-F238E27FC236}">
                <a16:creationId xmlns:a16="http://schemas.microsoft.com/office/drawing/2014/main" id="{BA35EC65-3926-3AD3-D1E6-4E0A5D2C0596}"/>
              </a:ext>
            </a:extLst>
          </p:cNvPr>
          <p:cNvSpPr txBox="1">
            <a:spLocks/>
          </p:cNvSpPr>
          <p:nvPr/>
        </p:nvSpPr>
        <p:spPr>
          <a:xfrm>
            <a:off x="9884234" y="8536644"/>
            <a:ext cx="7511131"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Jaundice</a:t>
            </a:r>
          </a:p>
        </p:txBody>
      </p:sp>
      <p:pic>
        <p:nvPicPr>
          <p:cNvPr id="7" name="Picture 6" descr="A graph with different colored squares&#10;&#10;Description automatically generated">
            <a:extLst>
              <a:ext uri="{FF2B5EF4-FFF2-40B4-BE49-F238E27FC236}">
                <a16:creationId xmlns:a16="http://schemas.microsoft.com/office/drawing/2014/main" id="{9A951F0A-5C31-A176-0F6B-2153BEA8A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64932"/>
            <a:ext cx="7772400" cy="5957135"/>
          </a:xfrm>
          <a:prstGeom prst="rect">
            <a:avLst/>
          </a:prstGeom>
        </p:spPr>
      </p:pic>
      <p:pic>
        <p:nvPicPr>
          <p:cNvPr id="9" name="Picture 8" descr="A blue and yellow rectangular object&#10;&#10;Description automatically generated">
            <a:extLst>
              <a:ext uri="{FF2B5EF4-FFF2-40B4-BE49-F238E27FC236}">
                <a16:creationId xmlns:a16="http://schemas.microsoft.com/office/drawing/2014/main" id="{D2F4B06D-CBD7-8255-DDA1-2429A18B6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2164932"/>
            <a:ext cx="7772400" cy="5957135"/>
          </a:xfrm>
          <a:prstGeom prst="rect">
            <a:avLst/>
          </a:prstGeom>
        </p:spPr>
      </p:pic>
    </p:spTree>
    <p:extLst>
      <p:ext uri="{BB962C8B-B14F-4D97-AF65-F5344CB8AC3E}">
        <p14:creationId xmlns:p14="http://schemas.microsoft.com/office/powerpoint/2010/main" val="27027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CBE1-1146-26C6-EA10-1C8AD8BED1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E89F82-4130-D1DD-FD92-B4BE83A9D70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B897B12D-E48F-0CBB-1659-2B29528EBC58}"/>
              </a:ext>
            </a:extLst>
          </p:cNvPr>
          <p:cNvSpPr/>
          <p:nvPr/>
        </p:nvSpPr>
        <p:spPr>
          <a:xfrm>
            <a:off x="0" y="0"/>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pic>
        <p:nvPicPr>
          <p:cNvPr id="5" name="Picture 4" descr="A blue square with black text&#10;&#10;Description automatically generated">
            <a:extLst>
              <a:ext uri="{FF2B5EF4-FFF2-40B4-BE49-F238E27FC236}">
                <a16:creationId xmlns:a16="http://schemas.microsoft.com/office/drawing/2014/main" id="{00A74C4C-13F4-81C5-1CA5-A6830154B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867" y="738828"/>
            <a:ext cx="11480891" cy="8809343"/>
          </a:xfrm>
          <a:prstGeom prst="rect">
            <a:avLst/>
          </a:prstGeom>
        </p:spPr>
      </p:pic>
      <p:sp>
        <p:nvSpPr>
          <p:cNvPr id="6" name="Google Shape;429;p29">
            <a:extLst>
              <a:ext uri="{FF2B5EF4-FFF2-40B4-BE49-F238E27FC236}">
                <a16:creationId xmlns:a16="http://schemas.microsoft.com/office/drawing/2014/main" id="{F259B57D-0CB6-4B4C-9FD1-831C111A6A74}"/>
              </a:ext>
            </a:extLst>
          </p:cNvPr>
          <p:cNvSpPr txBox="1">
            <a:spLocks/>
          </p:cNvSpPr>
          <p:nvPr/>
        </p:nvSpPr>
        <p:spPr>
          <a:xfrm>
            <a:off x="191589" y="1257300"/>
            <a:ext cx="5897880" cy="1306192"/>
          </a:xfrm>
          <a:prstGeom prst="rect">
            <a:avLst/>
          </a:prstGeom>
          <a:noFill/>
          <a:ln>
            <a:no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DATA</a:t>
            </a:r>
          </a:p>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 PRE-PROCESSING :</a:t>
            </a:r>
          </a:p>
          <a:p>
            <a:pPr>
              <a:lnSpc>
                <a:spcPct val="90000"/>
              </a:lnSpc>
              <a:spcBef>
                <a:spcPts val="0"/>
              </a:spcBef>
              <a:buClr>
                <a:srgbClr val="FFFFFF"/>
              </a:buClr>
              <a:buSzPts val="2800"/>
              <a:buFont typeface="Century Gothic"/>
              <a:buNone/>
            </a:pPr>
            <a:endParaRPr lang="en-US" sz="4800" b="1" i="1" dirty="0">
              <a:solidFill>
                <a:srgbClr val="FFFFFF"/>
              </a:solidFill>
              <a:latin typeface="Century Gothic" panose="020B0502020202020204" pitchFamily="34" charset="0"/>
            </a:endParaRPr>
          </a:p>
        </p:txBody>
      </p:sp>
      <p:sp>
        <p:nvSpPr>
          <p:cNvPr id="7" name="Google Shape;429;p29">
            <a:extLst>
              <a:ext uri="{FF2B5EF4-FFF2-40B4-BE49-F238E27FC236}">
                <a16:creationId xmlns:a16="http://schemas.microsoft.com/office/drawing/2014/main" id="{73010C63-4C02-85B8-371D-6A5968C3FCE5}"/>
              </a:ext>
            </a:extLst>
          </p:cNvPr>
          <p:cNvSpPr txBox="1">
            <a:spLocks/>
          </p:cNvSpPr>
          <p:nvPr/>
        </p:nvSpPr>
        <p:spPr>
          <a:xfrm>
            <a:off x="213360" y="3162242"/>
            <a:ext cx="5897880" cy="762000"/>
          </a:xfrm>
          <a:prstGeom prst="rect">
            <a:avLst/>
          </a:prstGeom>
          <a:noFill/>
          <a:ln>
            <a:no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dirty="0">
                <a:solidFill>
                  <a:srgbClr val="FFFFFF"/>
                </a:solidFill>
                <a:latin typeface="Century Gothic" panose="020B0502020202020204" pitchFamily="34" charset="0"/>
              </a:rPr>
              <a:t>Missingness Map</a:t>
            </a:r>
          </a:p>
        </p:txBody>
      </p:sp>
      <p:pic>
        <p:nvPicPr>
          <p:cNvPr id="4" name="Picture 3" descr="A screen shot of a computer">
            <a:extLst>
              <a:ext uri="{FF2B5EF4-FFF2-40B4-BE49-F238E27FC236}">
                <a16:creationId xmlns:a16="http://schemas.microsoft.com/office/drawing/2014/main" id="{AF2AE6B3-CED9-C531-55CD-3E40EDF7E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89" y="5890492"/>
            <a:ext cx="6273453" cy="2430257"/>
          </a:xfrm>
          <a:prstGeom prst="rect">
            <a:avLst/>
          </a:prstGeom>
        </p:spPr>
      </p:pic>
      <p:pic>
        <p:nvPicPr>
          <p:cNvPr id="9" name="Picture 8">
            <a:extLst>
              <a:ext uri="{FF2B5EF4-FFF2-40B4-BE49-F238E27FC236}">
                <a16:creationId xmlns:a16="http://schemas.microsoft.com/office/drawing/2014/main" id="{5C05C8F7-A20F-A732-E7AF-E060F664DD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589" y="4413827"/>
            <a:ext cx="6273453" cy="1066067"/>
          </a:xfrm>
          <a:prstGeom prst="rect">
            <a:avLst/>
          </a:prstGeom>
        </p:spPr>
      </p:pic>
    </p:spTree>
    <p:extLst>
      <p:ext uri="{BB962C8B-B14F-4D97-AF65-F5344CB8AC3E}">
        <p14:creationId xmlns:p14="http://schemas.microsoft.com/office/powerpoint/2010/main" val="156541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359BE-C4A2-A568-20D1-F21E42A03E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F57B1F-054A-AEB1-B876-8CAE915F0DC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F0C007A1-EF21-0CF7-9BEB-6895FF01B187}"/>
              </a:ext>
            </a:extLst>
          </p:cNvPr>
          <p:cNvSpPr/>
          <p:nvPr/>
        </p:nvSpPr>
        <p:spPr>
          <a:xfrm>
            <a:off x="0" y="0"/>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ge and age&#10;&#10;Description automatically generated with medium confidence">
            <a:extLst>
              <a:ext uri="{FF2B5EF4-FFF2-40B4-BE49-F238E27FC236}">
                <a16:creationId xmlns:a16="http://schemas.microsoft.com/office/drawing/2014/main" id="{40A8F158-72E9-B346-6819-E7AE4EA60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93" y="3023506"/>
            <a:ext cx="8002518" cy="5427795"/>
          </a:xfrm>
          <a:prstGeom prst="rect">
            <a:avLst/>
          </a:prstGeom>
        </p:spPr>
      </p:pic>
      <p:sp>
        <p:nvSpPr>
          <p:cNvPr id="5" name="Google Shape;429;p29">
            <a:extLst>
              <a:ext uri="{FF2B5EF4-FFF2-40B4-BE49-F238E27FC236}">
                <a16:creationId xmlns:a16="http://schemas.microsoft.com/office/drawing/2014/main" id="{9E3F60C5-F02F-9CCE-A55F-A2D84F0AACE6}"/>
              </a:ext>
            </a:extLst>
          </p:cNvPr>
          <p:cNvSpPr txBox="1">
            <a:spLocks/>
          </p:cNvSpPr>
          <p:nvPr/>
        </p:nvSpPr>
        <p:spPr>
          <a:xfrm>
            <a:off x="838200" y="443404"/>
            <a:ext cx="17067795" cy="7620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3600" b="1" i="1" dirty="0">
                <a:solidFill>
                  <a:srgbClr val="FFFFFF"/>
                </a:solidFill>
                <a:latin typeface="Century Gothic" panose="020B0502020202020204" pitchFamily="34" charset="0"/>
              </a:rPr>
              <a:t>Pre – Processing : Distribution OF Continuous Variable And Handling Outliers</a:t>
            </a:r>
          </a:p>
        </p:txBody>
      </p:sp>
      <p:pic>
        <p:nvPicPr>
          <p:cNvPr id="7" name="Picture 6" descr="A diagram of a box plot&#10;&#10;Description automatically generated">
            <a:extLst>
              <a:ext uri="{FF2B5EF4-FFF2-40B4-BE49-F238E27FC236}">
                <a16:creationId xmlns:a16="http://schemas.microsoft.com/office/drawing/2014/main" id="{FBAD7077-A22C-8D92-22EE-F8C1AA2BFE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511" y="3023505"/>
            <a:ext cx="5562089" cy="5427795"/>
          </a:xfrm>
          <a:prstGeom prst="rect">
            <a:avLst/>
          </a:prstGeom>
        </p:spPr>
      </p:pic>
      <p:pic>
        <p:nvPicPr>
          <p:cNvPr id="8" name="Google Shape;444;p30">
            <a:extLst>
              <a:ext uri="{FF2B5EF4-FFF2-40B4-BE49-F238E27FC236}">
                <a16:creationId xmlns:a16="http://schemas.microsoft.com/office/drawing/2014/main" id="{0B0655FB-AFFD-82D9-299C-B56100977A80}"/>
              </a:ext>
            </a:extLst>
          </p:cNvPr>
          <p:cNvPicPr preferRelativeResize="0"/>
          <p:nvPr/>
        </p:nvPicPr>
        <p:blipFill rotWithShape="1">
          <a:blip r:embed="rId5">
            <a:alphaModFix/>
          </a:blip>
          <a:srcRect/>
          <a:stretch/>
        </p:blipFill>
        <p:spPr>
          <a:xfrm>
            <a:off x="10592807" y="4260060"/>
            <a:ext cx="7239000" cy="2972283"/>
          </a:xfrm>
          <a:prstGeom prst="rect">
            <a:avLst/>
          </a:prstGeom>
          <a:noFill/>
          <a:ln>
            <a:noFill/>
          </a:ln>
        </p:spPr>
      </p:pic>
    </p:spTree>
    <p:extLst>
      <p:ext uri="{BB962C8B-B14F-4D97-AF65-F5344CB8AC3E}">
        <p14:creationId xmlns:p14="http://schemas.microsoft.com/office/powerpoint/2010/main" val="260230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79BF7-699D-4E10-5C51-D34B4E9EFE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298DC9-2410-12EA-4C1C-A08C1DA9A27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5" name="Google Shape;429;p29">
            <a:extLst>
              <a:ext uri="{FF2B5EF4-FFF2-40B4-BE49-F238E27FC236}">
                <a16:creationId xmlns:a16="http://schemas.microsoft.com/office/drawing/2014/main" id="{17DBF9A6-8BBB-C9CF-3D99-A5FFB7149122}"/>
              </a:ext>
            </a:extLst>
          </p:cNvPr>
          <p:cNvSpPr txBox="1">
            <a:spLocks/>
          </p:cNvSpPr>
          <p:nvPr/>
        </p:nvSpPr>
        <p:spPr>
          <a:xfrm>
            <a:off x="4495800" y="647700"/>
            <a:ext cx="9296400" cy="7620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3600" b="1" i="1" dirty="0">
                <a:solidFill>
                  <a:srgbClr val="FFFFFF"/>
                </a:solidFill>
                <a:latin typeface="Century Gothic" panose="020B0502020202020204" pitchFamily="34" charset="0"/>
              </a:rPr>
              <a:t>HANDLING CATEGORICAL VARIABLES</a:t>
            </a:r>
          </a:p>
        </p:txBody>
      </p:sp>
      <p:pic>
        <p:nvPicPr>
          <p:cNvPr id="3" name="Google Shape;472;p31">
            <a:extLst>
              <a:ext uri="{FF2B5EF4-FFF2-40B4-BE49-F238E27FC236}">
                <a16:creationId xmlns:a16="http://schemas.microsoft.com/office/drawing/2014/main" id="{7C020BB8-9BD0-E7E4-00DF-C32FFA2BDBC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507380" y="2857500"/>
            <a:ext cx="17389929" cy="4038599"/>
          </a:xfrm>
          <a:prstGeom prst="rect">
            <a:avLst/>
          </a:prstGeom>
          <a:noFill/>
          <a:ln>
            <a:noFill/>
          </a:ln>
        </p:spPr>
      </p:pic>
      <p:sp>
        <p:nvSpPr>
          <p:cNvPr id="9" name="TextBox 8">
            <a:extLst>
              <a:ext uri="{FF2B5EF4-FFF2-40B4-BE49-F238E27FC236}">
                <a16:creationId xmlns:a16="http://schemas.microsoft.com/office/drawing/2014/main" id="{18D5500C-D726-88FE-C8C2-7CFCAA84991A}"/>
              </a:ext>
            </a:extLst>
          </p:cNvPr>
          <p:cNvSpPr txBox="1"/>
          <p:nvPr/>
        </p:nvSpPr>
        <p:spPr>
          <a:xfrm>
            <a:off x="762000" y="7810500"/>
            <a:ext cx="17161329" cy="1797415"/>
          </a:xfrm>
          <a:prstGeom prst="rect">
            <a:avLst/>
          </a:prstGeom>
          <a:noFill/>
        </p:spPr>
        <p:txBody>
          <a:bodyPr wrap="square">
            <a:spAutoFit/>
          </a:bodyPr>
          <a:lstStyle/>
          <a:p>
            <a:pPr marL="342900" marR="0" lvl="0" indent="-285750" rtl="0">
              <a:lnSpc>
                <a:spcPct val="90000"/>
              </a:lnSpc>
              <a:spcBef>
                <a:spcPts val="0"/>
              </a:spcBef>
              <a:spcAft>
                <a:spcPts val="0"/>
              </a:spcAft>
              <a:buClr>
                <a:schemeClr val="lt1"/>
              </a:buClr>
              <a:buSzPts val="1700"/>
              <a:buFont typeface="Wingdings" pitchFamily="2" charset="2"/>
              <a:buChar char="Ø"/>
            </a:pPr>
            <a:r>
              <a:rPr lang="en-US" sz="2800" b="0" i="1" u="none" strike="noStrike" cap="none" dirty="0">
                <a:solidFill>
                  <a:schemeClr val="lt1"/>
                </a:solidFill>
                <a:ea typeface="Arial"/>
                <a:cs typeface="Arial"/>
                <a:sym typeface="Arial"/>
              </a:rPr>
              <a:t>This code addresses the handling of categorical variables in the dataset.</a:t>
            </a:r>
            <a:endParaRPr lang="en-US" sz="2800" i="1" dirty="0"/>
          </a:p>
          <a:p>
            <a:pPr marL="342900" marR="0" lvl="0" indent="-285750" rtl="0">
              <a:lnSpc>
                <a:spcPct val="90000"/>
              </a:lnSpc>
              <a:spcBef>
                <a:spcPts val="600"/>
              </a:spcBef>
              <a:spcAft>
                <a:spcPts val="0"/>
              </a:spcAft>
              <a:buClr>
                <a:schemeClr val="lt1"/>
              </a:buClr>
              <a:buSzPts val="1700"/>
              <a:buFont typeface="Wingdings" pitchFamily="2" charset="2"/>
              <a:buChar char="Ø"/>
            </a:pPr>
            <a:r>
              <a:rPr lang="en-US" sz="2800" b="0" i="1" u="none" strike="noStrike" cap="none" dirty="0">
                <a:solidFill>
                  <a:schemeClr val="lt1"/>
                </a:solidFill>
                <a:ea typeface="Arial"/>
                <a:cs typeface="Arial"/>
                <a:sym typeface="Arial"/>
              </a:rPr>
              <a:t>It identifies categorical variables ('gender', 'ethnicity', 'jaundice', '</a:t>
            </a:r>
            <a:r>
              <a:rPr lang="en-US" sz="2800" b="0" i="1" u="none" strike="noStrike" cap="none" dirty="0" err="1">
                <a:solidFill>
                  <a:schemeClr val="lt1"/>
                </a:solidFill>
                <a:ea typeface="Arial"/>
                <a:cs typeface="Arial"/>
                <a:sym typeface="Arial"/>
              </a:rPr>
              <a:t>austim</a:t>
            </a:r>
            <a:r>
              <a:rPr lang="en-US" sz="2800" b="0" i="1" u="none" strike="noStrike" cap="none" dirty="0">
                <a:solidFill>
                  <a:schemeClr val="lt1"/>
                </a:solidFill>
                <a:ea typeface="Arial"/>
                <a:cs typeface="Arial"/>
                <a:sym typeface="Arial"/>
              </a:rPr>
              <a:t>', 'relation') and combines categories with low observations into a single category ('Other') to reduce dimensionality and improve model performance.</a:t>
            </a:r>
            <a:endParaRPr lang="en-US" sz="2800" i="1" dirty="0"/>
          </a:p>
          <a:p>
            <a:pPr marL="342900" marR="0" lvl="0" indent="-285750" rtl="0">
              <a:lnSpc>
                <a:spcPct val="90000"/>
              </a:lnSpc>
              <a:spcBef>
                <a:spcPts val="600"/>
              </a:spcBef>
              <a:spcAft>
                <a:spcPts val="0"/>
              </a:spcAft>
              <a:buClr>
                <a:schemeClr val="lt1"/>
              </a:buClr>
              <a:buSzPts val="1700"/>
              <a:buFont typeface="Wingdings" pitchFamily="2" charset="2"/>
              <a:buChar char="Ø"/>
            </a:pPr>
            <a:r>
              <a:rPr lang="en-US" sz="2800" b="0" i="1" u="none" strike="noStrike" cap="none" dirty="0">
                <a:solidFill>
                  <a:schemeClr val="lt1"/>
                </a:solidFill>
                <a:ea typeface="Arial"/>
                <a:cs typeface="Arial"/>
                <a:sym typeface="Arial"/>
              </a:rPr>
              <a:t>Dummy variables are created for the remaining categorical variables.</a:t>
            </a:r>
            <a:endParaRPr lang="en-US" sz="2800" i="1" dirty="0"/>
          </a:p>
        </p:txBody>
      </p:sp>
    </p:spTree>
    <p:extLst>
      <p:ext uri="{BB962C8B-B14F-4D97-AF65-F5344CB8AC3E}">
        <p14:creationId xmlns:p14="http://schemas.microsoft.com/office/powerpoint/2010/main" val="9132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083DC-3E56-20EB-50D9-AA8483A617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276517-FC37-9F69-5F27-9C1355AFDE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5" name="Google Shape;429;p29">
            <a:extLst>
              <a:ext uri="{FF2B5EF4-FFF2-40B4-BE49-F238E27FC236}">
                <a16:creationId xmlns:a16="http://schemas.microsoft.com/office/drawing/2014/main" id="{360283C7-1117-AE14-207B-1184565204AA}"/>
              </a:ext>
            </a:extLst>
          </p:cNvPr>
          <p:cNvSpPr txBox="1">
            <a:spLocks/>
          </p:cNvSpPr>
          <p:nvPr/>
        </p:nvSpPr>
        <p:spPr>
          <a:xfrm>
            <a:off x="237119" y="4191000"/>
            <a:ext cx="5554082" cy="1904999"/>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CORRELATION MATRIX</a:t>
            </a:r>
          </a:p>
        </p:txBody>
      </p:sp>
      <p:pic>
        <p:nvPicPr>
          <p:cNvPr id="4" name="Picture 3">
            <a:extLst>
              <a:ext uri="{FF2B5EF4-FFF2-40B4-BE49-F238E27FC236}">
                <a16:creationId xmlns:a16="http://schemas.microsoft.com/office/drawing/2014/main" id="{1CBE2B4B-23F1-23A8-3F11-876ADD92A2BE}"/>
              </a:ext>
            </a:extLst>
          </p:cNvPr>
          <p:cNvPicPr>
            <a:picLocks noChangeAspect="1"/>
          </p:cNvPicPr>
          <p:nvPr/>
        </p:nvPicPr>
        <p:blipFill>
          <a:blip r:embed="rId4"/>
          <a:stretch>
            <a:fillRect/>
          </a:stretch>
        </p:blipFill>
        <p:spPr>
          <a:xfrm>
            <a:off x="5823858" y="961068"/>
            <a:ext cx="12022562" cy="8364864"/>
          </a:xfrm>
          <a:prstGeom prst="rect">
            <a:avLst/>
          </a:prstGeom>
        </p:spPr>
      </p:pic>
    </p:spTree>
    <p:extLst>
      <p:ext uri="{BB962C8B-B14F-4D97-AF65-F5344CB8AC3E}">
        <p14:creationId xmlns:p14="http://schemas.microsoft.com/office/powerpoint/2010/main" val="38497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A5CC0-9DA6-1DCC-C0AE-4628A7EFAF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AD6A8A-93BE-8C77-DC31-08BD2D5575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5" name="Google Shape;429;p29">
            <a:extLst>
              <a:ext uri="{FF2B5EF4-FFF2-40B4-BE49-F238E27FC236}">
                <a16:creationId xmlns:a16="http://schemas.microsoft.com/office/drawing/2014/main" id="{7B0C9A84-C1F4-0680-5633-33F75C091816}"/>
              </a:ext>
            </a:extLst>
          </p:cNvPr>
          <p:cNvSpPr txBox="1">
            <a:spLocks/>
          </p:cNvSpPr>
          <p:nvPr/>
        </p:nvSpPr>
        <p:spPr>
          <a:xfrm>
            <a:off x="12723032" y="4191000"/>
            <a:ext cx="5554082" cy="1904999"/>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FORWARD MODEL</a:t>
            </a:r>
          </a:p>
        </p:txBody>
      </p:sp>
      <p:pic>
        <p:nvPicPr>
          <p:cNvPr id="3" name="Picture 2">
            <a:extLst>
              <a:ext uri="{FF2B5EF4-FFF2-40B4-BE49-F238E27FC236}">
                <a16:creationId xmlns:a16="http://schemas.microsoft.com/office/drawing/2014/main" id="{82DD1EF1-6B49-9A30-0F7D-5BC8AE645609}"/>
              </a:ext>
            </a:extLst>
          </p:cNvPr>
          <p:cNvPicPr>
            <a:picLocks noChangeAspect="1"/>
          </p:cNvPicPr>
          <p:nvPr/>
        </p:nvPicPr>
        <p:blipFill>
          <a:blip r:embed="rId4"/>
          <a:stretch>
            <a:fillRect/>
          </a:stretch>
        </p:blipFill>
        <p:spPr>
          <a:xfrm>
            <a:off x="381000" y="914400"/>
            <a:ext cx="13020715" cy="8458200"/>
          </a:xfrm>
          <a:prstGeom prst="rect">
            <a:avLst/>
          </a:prstGeom>
        </p:spPr>
      </p:pic>
    </p:spTree>
    <p:extLst>
      <p:ext uri="{BB962C8B-B14F-4D97-AF65-F5344CB8AC3E}">
        <p14:creationId xmlns:p14="http://schemas.microsoft.com/office/powerpoint/2010/main" val="269652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6A5A2-4ED4-62C9-6CCD-5345398539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8193E5-9AEF-18DD-C1C2-22398D33C8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5" name="Google Shape;429;p29">
            <a:extLst>
              <a:ext uri="{FF2B5EF4-FFF2-40B4-BE49-F238E27FC236}">
                <a16:creationId xmlns:a16="http://schemas.microsoft.com/office/drawing/2014/main" id="{227CCE4F-ACC6-85D0-528D-03FEE23C6F83}"/>
              </a:ext>
            </a:extLst>
          </p:cNvPr>
          <p:cNvSpPr txBox="1">
            <a:spLocks/>
          </p:cNvSpPr>
          <p:nvPr/>
        </p:nvSpPr>
        <p:spPr>
          <a:xfrm>
            <a:off x="-253629" y="4191000"/>
            <a:ext cx="5554082" cy="1904999"/>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BACKWARD MODEL</a:t>
            </a:r>
          </a:p>
        </p:txBody>
      </p:sp>
      <p:pic>
        <p:nvPicPr>
          <p:cNvPr id="4" name="Picture 3">
            <a:extLst>
              <a:ext uri="{FF2B5EF4-FFF2-40B4-BE49-F238E27FC236}">
                <a16:creationId xmlns:a16="http://schemas.microsoft.com/office/drawing/2014/main" id="{5A5C30ED-DB60-A090-69C9-D4C2BC3B4469}"/>
              </a:ext>
            </a:extLst>
          </p:cNvPr>
          <p:cNvPicPr>
            <a:picLocks noChangeAspect="1"/>
          </p:cNvPicPr>
          <p:nvPr/>
        </p:nvPicPr>
        <p:blipFill>
          <a:blip r:embed="rId4"/>
          <a:stretch>
            <a:fillRect/>
          </a:stretch>
        </p:blipFill>
        <p:spPr>
          <a:xfrm>
            <a:off x="4953000" y="940903"/>
            <a:ext cx="13043118" cy="8405192"/>
          </a:xfrm>
          <a:prstGeom prst="rect">
            <a:avLst/>
          </a:prstGeom>
        </p:spPr>
      </p:pic>
    </p:spTree>
    <p:extLst>
      <p:ext uri="{BB962C8B-B14F-4D97-AF65-F5344CB8AC3E}">
        <p14:creationId xmlns:p14="http://schemas.microsoft.com/office/powerpoint/2010/main" val="243773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5DF0B-38E1-B1E7-6261-798482D82A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E65E4C-CE00-ACD6-C58C-D16B9B9B2B9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pic>
        <p:nvPicPr>
          <p:cNvPr id="3" name="Picture 2">
            <a:extLst>
              <a:ext uri="{FF2B5EF4-FFF2-40B4-BE49-F238E27FC236}">
                <a16:creationId xmlns:a16="http://schemas.microsoft.com/office/drawing/2014/main" id="{8F4F4CF1-8ECD-C3B1-C40B-ED13C169BAC7}"/>
              </a:ext>
            </a:extLst>
          </p:cNvPr>
          <p:cNvPicPr>
            <a:picLocks noChangeAspect="1"/>
          </p:cNvPicPr>
          <p:nvPr/>
        </p:nvPicPr>
        <p:blipFill>
          <a:blip r:embed="rId4"/>
          <a:stretch>
            <a:fillRect/>
          </a:stretch>
        </p:blipFill>
        <p:spPr>
          <a:xfrm>
            <a:off x="381000" y="649116"/>
            <a:ext cx="13043118" cy="8988767"/>
          </a:xfrm>
          <a:prstGeom prst="rect">
            <a:avLst/>
          </a:prstGeom>
        </p:spPr>
      </p:pic>
      <p:sp>
        <p:nvSpPr>
          <p:cNvPr id="6" name="Google Shape;429;p29">
            <a:extLst>
              <a:ext uri="{FF2B5EF4-FFF2-40B4-BE49-F238E27FC236}">
                <a16:creationId xmlns:a16="http://schemas.microsoft.com/office/drawing/2014/main" id="{0B7A6554-77E5-401F-21DB-D144A44BBB76}"/>
              </a:ext>
            </a:extLst>
          </p:cNvPr>
          <p:cNvSpPr txBox="1">
            <a:spLocks/>
          </p:cNvSpPr>
          <p:nvPr/>
        </p:nvSpPr>
        <p:spPr>
          <a:xfrm>
            <a:off x="13079018" y="4190999"/>
            <a:ext cx="5554082" cy="1904999"/>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STEPWISE MODEL</a:t>
            </a:r>
          </a:p>
        </p:txBody>
      </p:sp>
    </p:spTree>
    <p:extLst>
      <p:ext uri="{BB962C8B-B14F-4D97-AF65-F5344CB8AC3E}">
        <p14:creationId xmlns:p14="http://schemas.microsoft.com/office/powerpoint/2010/main" val="125267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CE486-EF16-6969-BAAA-0E70F5A6A9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252960-3F5F-26C2-3742-F16F3899DC5F}"/>
              </a:ext>
            </a:extLst>
          </p:cNvPr>
          <p:cNvSpPr/>
          <p:nvPr/>
        </p:nvSpPr>
        <p:spPr>
          <a:xfrm>
            <a:off x="-108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C98B5D2D-1A06-84E0-6267-94ED5E703E75}"/>
              </a:ext>
            </a:extLst>
          </p:cNvPr>
          <p:cNvSpPr txBox="1">
            <a:spLocks/>
          </p:cNvSpPr>
          <p:nvPr/>
        </p:nvSpPr>
        <p:spPr>
          <a:xfrm>
            <a:off x="13258800" y="3238499"/>
            <a:ext cx="4457700" cy="38100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INSIGHTS </a:t>
            </a:r>
          </a:p>
          <a:p>
            <a:pPr>
              <a:lnSpc>
                <a:spcPct val="90000"/>
              </a:lnSpc>
              <a:spcBef>
                <a:spcPts val="0"/>
              </a:spcBef>
              <a:buClr>
                <a:srgbClr val="FFFFFF"/>
              </a:buClr>
              <a:buSzPts val="2800"/>
              <a:buFont typeface="Century Gothic"/>
              <a:buNone/>
            </a:pPr>
            <a:endParaRPr lang="en-US" sz="4800" b="1" i="1" dirty="0">
              <a:solidFill>
                <a:srgbClr val="FFFFFF"/>
              </a:solidFill>
              <a:latin typeface="Century Gothic" panose="020B0502020202020204" pitchFamily="34" charset="0"/>
            </a:endParaRPr>
          </a:p>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FROM</a:t>
            </a:r>
          </a:p>
          <a:p>
            <a:pPr>
              <a:lnSpc>
                <a:spcPct val="90000"/>
              </a:lnSpc>
              <a:spcBef>
                <a:spcPts val="0"/>
              </a:spcBef>
              <a:buClr>
                <a:srgbClr val="FFFFFF"/>
              </a:buClr>
              <a:buSzPts val="2800"/>
              <a:buFont typeface="Century Gothic"/>
              <a:buNone/>
            </a:pPr>
            <a:endParaRPr lang="en-US" sz="4800" b="1" i="1" dirty="0">
              <a:solidFill>
                <a:srgbClr val="FFFFFF"/>
              </a:solidFill>
              <a:latin typeface="Century Gothic" panose="020B0502020202020204" pitchFamily="34" charset="0"/>
            </a:endParaRPr>
          </a:p>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 THE MODELS</a:t>
            </a:r>
          </a:p>
        </p:txBody>
      </p:sp>
      <p:sp>
        <p:nvSpPr>
          <p:cNvPr id="4" name="TextBox 3">
            <a:extLst>
              <a:ext uri="{FF2B5EF4-FFF2-40B4-BE49-F238E27FC236}">
                <a16:creationId xmlns:a16="http://schemas.microsoft.com/office/drawing/2014/main" id="{E24868B4-F15F-C77E-D811-C58C9F7BDF63}"/>
              </a:ext>
            </a:extLst>
          </p:cNvPr>
          <p:cNvSpPr txBox="1"/>
          <p:nvPr/>
        </p:nvSpPr>
        <p:spPr>
          <a:xfrm>
            <a:off x="304800" y="262163"/>
            <a:ext cx="13258800" cy="9762673"/>
          </a:xfrm>
          <a:prstGeom prst="rect">
            <a:avLst/>
          </a:prstGeom>
          <a:noFill/>
        </p:spPr>
        <p:txBody>
          <a:bodyPr wrap="square" rtlCol="0">
            <a:spAutoFit/>
          </a:bodyPr>
          <a:lstStyle/>
          <a:p>
            <a:pPr marR="0" lvl="0" algn="ctr"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Forward Model:</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R="0" lvl="0"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Features:      </a:t>
            </a:r>
            <a:r>
              <a:rPr lang="en-US" sz="2000" b="0" u="none" strike="noStrike" cap="none" dirty="0">
                <a:solidFill>
                  <a:schemeClr val="bg1"/>
                </a:solidFill>
                <a:ea typeface="Arial"/>
                <a:cs typeface="Arial"/>
                <a:sym typeface="Arial"/>
              </a:rPr>
              <a:t>A3_Score, A4_Score, A6_Score, ethnicity_Middle Eastern, A9_Score, A1_Score, A10_Score, A5_Score, ethnicity_White-European</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R="0" lvl="0" rtl="0">
              <a:lnSpc>
                <a:spcPct val="90000"/>
              </a:lnSpc>
              <a:spcBef>
                <a:spcPts val="0"/>
              </a:spcBef>
              <a:spcAft>
                <a:spcPts val="0"/>
              </a:spcAft>
              <a:buClr>
                <a:schemeClr val="dk1"/>
              </a:buClr>
              <a:buSzPts val="1700"/>
            </a:pPr>
            <a:r>
              <a:rPr lang="en-US" sz="2400" b="0" i="1" u="none" strike="noStrike" cap="none" dirty="0">
                <a:solidFill>
                  <a:schemeClr val="bg1"/>
                </a:solidFill>
                <a:ea typeface="Arial"/>
                <a:cs typeface="Arial"/>
                <a:sym typeface="Arial"/>
              </a:rPr>
              <a:t>Insights:</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High importance is given to A3_Score, A4_Score, and A6_Score, followed by ethnicity_Middle Eastern and A9_Score.</a:t>
            </a:r>
          </a:p>
          <a:p>
            <a:pPr marL="342900" marR="0" lvl="0" indent="-342900" algn="ctr" rtl="0">
              <a:lnSpc>
                <a:spcPct val="90000"/>
              </a:lnSpc>
              <a:spcBef>
                <a:spcPts val="0"/>
              </a:spcBef>
              <a:spcAft>
                <a:spcPts val="0"/>
              </a:spcAft>
              <a:buClr>
                <a:schemeClr val="bg1"/>
              </a:buClr>
              <a:buSzPts val="1700"/>
              <a:buFont typeface="Wingdings" pitchFamily="2" charset="2"/>
              <a:buChar char="Ø"/>
            </a:pPr>
            <a:endParaRPr lang="en-US" sz="2000" b="0"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Features like A1_Score and A10_Score have relatively lower importance but still contribute to the model.</a:t>
            </a:r>
          </a:p>
          <a:p>
            <a:pPr marL="342900" marR="0" lvl="0" indent="-342900" algn="ctr" rtl="0">
              <a:lnSpc>
                <a:spcPct val="90000"/>
              </a:lnSpc>
              <a:spcBef>
                <a:spcPts val="0"/>
              </a:spcBef>
              <a:spcAft>
                <a:spcPts val="0"/>
              </a:spcAft>
              <a:buClr>
                <a:schemeClr val="dk1"/>
              </a:buClr>
              <a:buSzPts val="1700"/>
              <a:buFont typeface="Wingdings" pitchFamily="2" charset="2"/>
              <a:buChar char="Ø"/>
            </a:pPr>
            <a:endParaRPr lang="en-US" sz="2000" b="0" i="1" u="none" strike="noStrike" cap="none" dirty="0">
              <a:solidFill>
                <a:schemeClr val="bg1"/>
              </a:solidFill>
              <a:ea typeface="Arial"/>
              <a:cs typeface="Arial"/>
              <a:sym typeface="Arial"/>
            </a:endParaRPr>
          </a:p>
          <a:p>
            <a:pPr marR="0" lvl="0" algn="ctr"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Backward Model:</a:t>
            </a:r>
          </a:p>
          <a:p>
            <a:pPr marR="0" lvl="0" algn="ctr" rtl="0">
              <a:lnSpc>
                <a:spcPct val="90000"/>
              </a:lnSpc>
              <a:spcBef>
                <a:spcPts val="0"/>
              </a:spcBef>
              <a:spcAft>
                <a:spcPts val="0"/>
              </a:spcAft>
              <a:buClr>
                <a:schemeClr val="dk1"/>
              </a:buClr>
              <a:buSzPts val="1700"/>
            </a:pPr>
            <a:endParaRPr lang="en-US" sz="2000" b="1" i="1" u="none" strike="noStrike" cap="none" dirty="0">
              <a:solidFill>
                <a:schemeClr val="bg1"/>
              </a:solidFill>
              <a:ea typeface="Arial"/>
              <a:cs typeface="Arial"/>
              <a:sym typeface="Arial"/>
            </a:endParaRPr>
          </a:p>
          <a:p>
            <a:pPr marR="0" lvl="0"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Features</a:t>
            </a:r>
            <a:r>
              <a:rPr lang="en-US" sz="2400" b="1" u="none" strike="noStrike" cap="none" dirty="0">
                <a:solidFill>
                  <a:schemeClr val="bg1"/>
                </a:solidFill>
                <a:ea typeface="Arial"/>
                <a:cs typeface="Arial"/>
                <a:sym typeface="Arial"/>
              </a:rPr>
              <a:t>:      </a:t>
            </a:r>
            <a:r>
              <a:rPr lang="en-US" sz="2000" b="0" u="none" strike="noStrike" cap="none" dirty="0">
                <a:solidFill>
                  <a:schemeClr val="bg1"/>
                </a:solidFill>
                <a:ea typeface="Arial"/>
                <a:cs typeface="Arial"/>
                <a:sym typeface="Arial"/>
              </a:rPr>
              <a:t>A2_Score, A3_Score, A4_Score, A5_Score, A6_Score, A9_Score, A10_Score, ethnicity_Middle Eastern, jaundice_yes, austim_yes</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R="0" lvl="0" algn="ctr" rtl="0">
              <a:lnSpc>
                <a:spcPct val="90000"/>
              </a:lnSpc>
              <a:spcBef>
                <a:spcPts val="0"/>
              </a:spcBef>
              <a:spcAft>
                <a:spcPts val="0"/>
              </a:spcAft>
              <a:buClr>
                <a:schemeClr val="dk1"/>
              </a:buClr>
              <a:buSzPts val="1700"/>
            </a:pPr>
            <a:r>
              <a:rPr lang="en-US" sz="2400" b="0" i="1" u="none" strike="noStrike" cap="none" dirty="0">
                <a:solidFill>
                  <a:schemeClr val="bg1"/>
                </a:solidFill>
                <a:ea typeface="Arial"/>
                <a:cs typeface="Arial"/>
                <a:sym typeface="Arial"/>
              </a:rPr>
              <a:t>Insights:</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A3_Score and A9_Score appear to be the most influential features, followed by A4_Score and A6_Score.</a:t>
            </a:r>
          </a:p>
          <a:p>
            <a:pPr marL="342900" marR="0" lvl="0" indent="-342900" algn="ctr" rtl="0">
              <a:lnSpc>
                <a:spcPct val="90000"/>
              </a:lnSpc>
              <a:spcBef>
                <a:spcPts val="0"/>
              </a:spcBef>
              <a:spcAft>
                <a:spcPts val="0"/>
              </a:spcAft>
              <a:buClr>
                <a:schemeClr val="bg1"/>
              </a:buClr>
              <a:buSzPts val="1700"/>
              <a:buFont typeface="Wingdings" pitchFamily="2" charset="2"/>
              <a:buChar char="Ø"/>
            </a:pPr>
            <a:endParaRPr lang="en-US" sz="2000" b="0"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Ethnicity_Middle Eastern, jaundice_yes, and austim_yes also play significant roles in the model.</a:t>
            </a:r>
          </a:p>
          <a:p>
            <a:pPr marR="0" lvl="0" algn="ctr" rtl="0">
              <a:lnSpc>
                <a:spcPct val="90000"/>
              </a:lnSpc>
              <a:spcBef>
                <a:spcPts val="0"/>
              </a:spcBef>
              <a:spcAft>
                <a:spcPts val="0"/>
              </a:spcAft>
              <a:buClr>
                <a:schemeClr val="dk1"/>
              </a:buClr>
              <a:buSzPts val="1700"/>
            </a:pPr>
            <a:endParaRPr lang="en-US" sz="2000" b="0" u="none" strike="noStrike" cap="none" dirty="0">
              <a:solidFill>
                <a:schemeClr val="bg1"/>
              </a:solidFill>
              <a:ea typeface="Arial"/>
              <a:cs typeface="Arial"/>
              <a:sym typeface="Arial"/>
            </a:endParaRPr>
          </a:p>
          <a:p>
            <a:pPr marR="0" lvl="0" algn="ctr"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Stepwise Model:</a:t>
            </a:r>
          </a:p>
          <a:p>
            <a:pPr marR="0" lvl="0" algn="ctr" rtl="0">
              <a:lnSpc>
                <a:spcPct val="90000"/>
              </a:lnSpc>
              <a:spcBef>
                <a:spcPts val="0"/>
              </a:spcBef>
              <a:spcAft>
                <a:spcPts val="0"/>
              </a:spcAft>
              <a:buClr>
                <a:schemeClr val="dk1"/>
              </a:buClr>
              <a:buSzPts val="1700"/>
            </a:pPr>
            <a:endParaRPr lang="en-US" sz="2000" b="1" i="1" u="none" strike="noStrike" cap="none" dirty="0">
              <a:solidFill>
                <a:schemeClr val="bg1"/>
              </a:solidFill>
              <a:ea typeface="Arial"/>
              <a:cs typeface="Arial"/>
              <a:sym typeface="Arial"/>
            </a:endParaRPr>
          </a:p>
          <a:p>
            <a:pPr marR="0" lvl="0" rtl="0">
              <a:lnSpc>
                <a:spcPct val="90000"/>
              </a:lnSpc>
              <a:spcBef>
                <a:spcPts val="0"/>
              </a:spcBef>
              <a:spcAft>
                <a:spcPts val="0"/>
              </a:spcAft>
              <a:buClr>
                <a:schemeClr val="dk1"/>
              </a:buClr>
              <a:buSzPts val="1700"/>
            </a:pPr>
            <a:r>
              <a:rPr lang="en-US" sz="2400" b="1" i="1" u="none" strike="noStrike" cap="none" dirty="0">
                <a:solidFill>
                  <a:schemeClr val="bg1"/>
                </a:solidFill>
                <a:ea typeface="Arial"/>
                <a:cs typeface="Arial"/>
                <a:sym typeface="Arial"/>
              </a:rPr>
              <a:t>Features:    </a:t>
            </a:r>
            <a:r>
              <a:rPr lang="en-US" sz="2000" b="0" u="none" strike="noStrike" cap="none" dirty="0">
                <a:solidFill>
                  <a:schemeClr val="bg1"/>
                </a:solidFill>
                <a:ea typeface="Arial"/>
                <a:cs typeface="Arial"/>
                <a:sym typeface="Arial"/>
              </a:rPr>
              <a:t>A3_Score, A9_Score, A10_Score, A6_Score, A4_Score, A5_Score, ethnicity_White-European, austim_yes, jaundice_yes, relation_Parent, A7_Score, age</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R="0" lvl="0" algn="ctr" rtl="0">
              <a:lnSpc>
                <a:spcPct val="90000"/>
              </a:lnSpc>
              <a:spcBef>
                <a:spcPts val="0"/>
              </a:spcBef>
              <a:spcAft>
                <a:spcPts val="0"/>
              </a:spcAft>
              <a:buClr>
                <a:schemeClr val="dk1"/>
              </a:buClr>
              <a:buSzPts val="1700"/>
            </a:pPr>
            <a:r>
              <a:rPr lang="en-US" sz="2400" b="0" i="1" u="none" strike="noStrike" cap="none" dirty="0">
                <a:solidFill>
                  <a:schemeClr val="bg1"/>
                </a:solidFill>
                <a:ea typeface="Arial"/>
                <a:cs typeface="Arial"/>
                <a:sym typeface="Arial"/>
              </a:rPr>
              <a:t>Insights:</a:t>
            </a:r>
          </a:p>
          <a:p>
            <a:pPr marR="0" lvl="0" algn="ctr" rtl="0">
              <a:lnSpc>
                <a:spcPct val="90000"/>
              </a:lnSpc>
              <a:spcBef>
                <a:spcPts val="0"/>
              </a:spcBef>
              <a:spcAft>
                <a:spcPts val="0"/>
              </a:spcAft>
              <a:buClr>
                <a:schemeClr val="dk1"/>
              </a:buClr>
              <a:buSzPts val="1700"/>
            </a:pPr>
            <a:endParaRPr lang="en-US" sz="2000" b="0" i="1"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A3_Score, A10_Score, and A4_Score are the most significant features in the model.</a:t>
            </a:r>
          </a:p>
          <a:p>
            <a:pPr marL="342900" marR="0" lvl="0" indent="-342900" algn="ctr" rtl="0">
              <a:lnSpc>
                <a:spcPct val="90000"/>
              </a:lnSpc>
              <a:spcBef>
                <a:spcPts val="0"/>
              </a:spcBef>
              <a:spcAft>
                <a:spcPts val="0"/>
              </a:spcAft>
              <a:buClr>
                <a:schemeClr val="bg1"/>
              </a:buClr>
              <a:buSzPts val="1700"/>
              <a:buFont typeface="Wingdings" pitchFamily="2" charset="2"/>
              <a:buChar char="Ø"/>
            </a:pPr>
            <a:endParaRPr lang="en-US" sz="2000" b="0" u="none" strike="noStrike" cap="none" dirty="0">
              <a:solidFill>
                <a:schemeClr val="bg1"/>
              </a:solidFill>
              <a:ea typeface="Arial"/>
              <a:cs typeface="Arial"/>
              <a:sym typeface="Arial"/>
            </a:endParaRPr>
          </a:p>
          <a:p>
            <a:pPr marL="342900" marR="0" lvl="0" indent="-342900" algn="ctr" rtl="0">
              <a:lnSpc>
                <a:spcPct val="90000"/>
              </a:lnSpc>
              <a:spcBef>
                <a:spcPts val="0"/>
              </a:spcBef>
              <a:spcAft>
                <a:spcPts val="0"/>
              </a:spcAft>
              <a:buClr>
                <a:schemeClr val="bg1"/>
              </a:buClr>
              <a:buSzPts val="1700"/>
              <a:buFont typeface="Wingdings" pitchFamily="2" charset="2"/>
              <a:buChar char="Ø"/>
            </a:pPr>
            <a:r>
              <a:rPr lang="en-US" sz="2000" b="0" u="none" strike="noStrike" cap="none" dirty="0">
                <a:solidFill>
                  <a:schemeClr val="bg1"/>
                </a:solidFill>
                <a:ea typeface="Arial"/>
                <a:cs typeface="Arial"/>
                <a:sym typeface="Arial"/>
              </a:rPr>
              <a:t>Ethnicity_White-European, austim_yes, and jaundice_yes also contribute to the predictive power of the model.</a:t>
            </a:r>
            <a:endParaRPr lang="en-US" sz="2000" dirty="0">
              <a:solidFill>
                <a:schemeClr val="bg1"/>
              </a:solidFill>
            </a:endParaRPr>
          </a:p>
          <a:p>
            <a:pPr algn="ctr"/>
            <a:endParaRPr lang="en-US" sz="2000" i="1" dirty="0">
              <a:solidFill>
                <a:schemeClr val="bg1"/>
              </a:solidFill>
            </a:endParaRPr>
          </a:p>
        </p:txBody>
      </p:sp>
    </p:spTree>
    <p:extLst>
      <p:ext uri="{BB962C8B-B14F-4D97-AF65-F5344CB8AC3E}">
        <p14:creationId xmlns:p14="http://schemas.microsoft.com/office/powerpoint/2010/main" val="296367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E7199-E442-0B11-EA44-CA967B9F03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260CB10-D040-7753-2788-756E45CE8F6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FCE12142-B080-516B-BF3E-6244C17C1E28}"/>
              </a:ext>
            </a:extLst>
          </p:cNvPr>
          <p:cNvSpPr txBox="1">
            <a:spLocks/>
          </p:cNvSpPr>
          <p:nvPr/>
        </p:nvSpPr>
        <p:spPr>
          <a:xfrm>
            <a:off x="4076700" y="368300"/>
            <a:ext cx="10134600" cy="914399"/>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EVALUATING THE MODELS</a:t>
            </a:r>
          </a:p>
        </p:txBody>
      </p:sp>
      <p:pic>
        <p:nvPicPr>
          <p:cNvPr id="4" name="Picture 3">
            <a:extLst>
              <a:ext uri="{FF2B5EF4-FFF2-40B4-BE49-F238E27FC236}">
                <a16:creationId xmlns:a16="http://schemas.microsoft.com/office/drawing/2014/main" id="{231B8897-2947-2E2B-E9ED-CBA17D4FA9BB}"/>
              </a:ext>
            </a:extLst>
          </p:cNvPr>
          <p:cNvPicPr>
            <a:picLocks noChangeAspect="1"/>
          </p:cNvPicPr>
          <p:nvPr/>
        </p:nvPicPr>
        <p:blipFill>
          <a:blip r:embed="rId4"/>
          <a:stretch>
            <a:fillRect/>
          </a:stretch>
        </p:blipFill>
        <p:spPr>
          <a:xfrm>
            <a:off x="5721460" y="5952324"/>
            <a:ext cx="6845080" cy="4158369"/>
          </a:xfrm>
          <a:prstGeom prst="rect">
            <a:avLst/>
          </a:prstGeom>
        </p:spPr>
      </p:pic>
      <p:pic>
        <p:nvPicPr>
          <p:cNvPr id="5" name="Picture 4">
            <a:extLst>
              <a:ext uri="{FF2B5EF4-FFF2-40B4-BE49-F238E27FC236}">
                <a16:creationId xmlns:a16="http://schemas.microsoft.com/office/drawing/2014/main" id="{FEC31BA0-774A-4439-E484-11456A297872}"/>
              </a:ext>
            </a:extLst>
          </p:cNvPr>
          <p:cNvPicPr>
            <a:picLocks noChangeAspect="1"/>
          </p:cNvPicPr>
          <p:nvPr/>
        </p:nvPicPr>
        <p:blipFill>
          <a:blip r:embed="rId5"/>
          <a:stretch>
            <a:fillRect/>
          </a:stretch>
        </p:blipFill>
        <p:spPr>
          <a:xfrm>
            <a:off x="11125200" y="1742210"/>
            <a:ext cx="6461602" cy="3961308"/>
          </a:xfrm>
          <a:prstGeom prst="rect">
            <a:avLst/>
          </a:prstGeom>
        </p:spPr>
      </p:pic>
      <p:pic>
        <p:nvPicPr>
          <p:cNvPr id="7" name="Picture 6">
            <a:extLst>
              <a:ext uri="{FF2B5EF4-FFF2-40B4-BE49-F238E27FC236}">
                <a16:creationId xmlns:a16="http://schemas.microsoft.com/office/drawing/2014/main" id="{E707DC7C-8920-0E35-B96D-1D0B42C7AD41}"/>
              </a:ext>
            </a:extLst>
          </p:cNvPr>
          <p:cNvPicPr>
            <a:picLocks noChangeAspect="1"/>
          </p:cNvPicPr>
          <p:nvPr/>
        </p:nvPicPr>
        <p:blipFill>
          <a:blip r:embed="rId6"/>
          <a:stretch>
            <a:fillRect/>
          </a:stretch>
        </p:blipFill>
        <p:spPr>
          <a:xfrm>
            <a:off x="566144" y="1658505"/>
            <a:ext cx="5965488" cy="4045013"/>
          </a:xfrm>
          <a:prstGeom prst="rect">
            <a:avLst/>
          </a:prstGeom>
        </p:spPr>
      </p:pic>
    </p:spTree>
    <p:extLst>
      <p:ext uri="{BB962C8B-B14F-4D97-AF65-F5344CB8AC3E}">
        <p14:creationId xmlns:p14="http://schemas.microsoft.com/office/powerpoint/2010/main" val="351216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3356" t="-19866" r="-347" b="-33836"/>
            </a:stretch>
          </a:blipFill>
        </p:spPr>
        <p:txBody>
          <a:bodyPr/>
          <a:lstStyle/>
          <a:p>
            <a:endParaRPr lang="en-US">
              <a:solidFill>
                <a:schemeClr val="bg1"/>
              </a:solidFill>
            </a:endParaRPr>
          </a:p>
        </p:txBody>
      </p:sp>
      <p:sp>
        <p:nvSpPr>
          <p:cNvPr id="3" name="AutoShape 3"/>
          <p:cNvSpPr/>
          <p:nvPr/>
        </p:nvSpPr>
        <p:spPr>
          <a:xfrm flipH="1" flipV="1">
            <a:off x="1153068" y="3935160"/>
            <a:ext cx="15981863" cy="64571"/>
          </a:xfrm>
          <a:prstGeom prst="line">
            <a:avLst/>
          </a:prstGeom>
          <a:ln w="76200" cap="flat">
            <a:solidFill>
              <a:srgbClr val="F5F5F5"/>
            </a:solidFill>
            <a:prstDash val="solid"/>
            <a:headEnd type="none" w="sm" len="sm"/>
            <a:tailEnd type="none" w="sm" len="sm"/>
          </a:ln>
        </p:spPr>
        <p:txBody>
          <a:bodyPr/>
          <a:lstStyle/>
          <a:p>
            <a:endParaRPr lang="en-US"/>
          </a:p>
        </p:txBody>
      </p:sp>
      <p:sp>
        <p:nvSpPr>
          <p:cNvPr id="5" name="TextBox 5"/>
          <p:cNvSpPr txBox="1"/>
          <p:nvPr/>
        </p:nvSpPr>
        <p:spPr>
          <a:xfrm>
            <a:off x="1303437" y="5362037"/>
            <a:ext cx="2097071" cy="317779"/>
          </a:xfrm>
          <a:prstGeom prst="rect">
            <a:avLst/>
          </a:prstGeom>
        </p:spPr>
        <p:txBody>
          <a:bodyPr lIns="0" tIns="0" rIns="0" bIns="0" rtlCol="0" anchor="t">
            <a:spAutoFit/>
          </a:bodyPr>
          <a:lstStyle/>
          <a:p>
            <a:pPr algn="ctr">
              <a:lnSpc>
                <a:spcPts val="2646"/>
              </a:lnSpc>
            </a:pPr>
            <a:r>
              <a:rPr lang="en-US" sz="2000" b="1" u="none" strike="noStrike" cap="none" dirty="0">
                <a:solidFill>
                  <a:schemeClr val="bg1"/>
                </a:solidFill>
                <a:ea typeface="Century Gothic"/>
                <a:cs typeface="Times New Roman" panose="02020603050405020304" pitchFamily="18" charset="0"/>
                <a:sym typeface="Century Gothic"/>
              </a:rPr>
              <a:t>BACKGROUND</a:t>
            </a:r>
            <a:endParaRPr lang="en-US" sz="2000" b="1" dirty="0">
              <a:solidFill>
                <a:schemeClr val="bg1"/>
              </a:solidFill>
              <a:cs typeface="Times New Roman" panose="02020603050405020304" pitchFamily="18" charset="0"/>
            </a:endParaRPr>
          </a:p>
        </p:txBody>
      </p:sp>
      <p:sp>
        <p:nvSpPr>
          <p:cNvPr id="6" name="TextBox 6"/>
          <p:cNvSpPr txBox="1"/>
          <p:nvPr/>
        </p:nvSpPr>
        <p:spPr>
          <a:xfrm>
            <a:off x="1219200" y="4432727"/>
            <a:ext cx="2265543" cy="784225"/>
          </a:xfrm>
          <a:prstGeom prst="rect">
            <a:avLst/>
          </a:prstGeom>
        </p:spPr>
        <p:txBody>
          <a:bodyPr lIns="0" tIns="0" rIns="0" bIns="0" rtlCol="0" anchor="t">
            <a:spAutoFit/>
          </a:bodyPr>
          <a:lstStyle/>
          <a:p>
            <a:pPr algn="ctr">
              <a:lnSpc>
                <a:spcPts val="6049"/>
              </a:lnSpc>
            </a:pPr>
            <a:r>
              <a:rPr lang="en-US" sz="5499" b="1" spc="175" dirty="0">
                <a:solidFill>
                  <a:srgbClr val="FFFFFF"/>
                </a:solidFill>
                <a:latin typeface="Century Gothic" panose="020B0502020202020204" pitchFamily="34" charset="0"/>
              </a:rPr>
              <a:t>01</a:t>
            </a:r>
          </a:p>
        </p:txBody>
      </p:sp>
      <p:sp>
        <p:nvSpPr>
          <p:cNvPr id="7" name="TextBox 7"/>
          <p:cNvSpPr txBox="1"/>
          <p:nvPr/>
        </p:nvSpPr>
        <p:spPr>
          <a:xfrm>
            <a:off x="4084657" y="4432727"/>
            <a:ext cx="2265543" cy="784225"/>
          </a:xfrm>
          <a:prstGeom prst="rect">
            <a:avLst/>
          </a:prstGeom>
        </p:spPr>
        <p:txBody>
          <a:bodyPr lIns="0" tIns="0" rIns="0" bIns="0" rtlCol="0" anchor="t">
            <a:spAutoFit/>
          </a:bodyPr>
          <a:lstStyle/>
          <a:p>
            <a:pPr algn="ctr">
              <a:lnSpc>
                <a:spcPts val="6049"/>
              </a:lnSpc>
            </a:pPr>
            <a:r>
              <a:rPr lang="en-US" sz="5499" b="1" spc="175">
                <a:solidFill>
                  <a:srgbClr val="FFFFFF"/>
                </a:solidFill>
                <a:latin typeface="Century Gothic" panose="020B0502020202020204" pitchFamily="34" charset="0"/>
              </a:rPr>
              <a:t>02</a:t>
            </a:r>
          </a:p>
        </p:txBody>
      </p:sp>
      <p:sp>
        <p:nvSpPr>
          <p:cNvPr id="8" name="TextBox 8"/>
          <p:cNvSpPr txBox="1"/>
          <p:nvPr/>
        </p:nvSpPr>
        <p:spPr>
          <a:xfrm>
            <a:off x="7017277" y="4432727"/>
            <a:ext cx="2265543" cy="784225"/>
          </a:xfrm>
          <a:prstGeom prst="rect">
            <a:avLst/>
          </a:prstGeom>
        </p:spPr>
        <p:txBody>
          <a:bodyPr lIns="0" tIns="0" rIns="0" bIns="0" rtlCol="0" anchor="t">
            <a:spAutoFit/>
          </a:bodyPr>
          <a:lstStyle/>
          <a:p>
            <a:pPr algn="ctr">
              <a:lnSpc>
                <a:spcPts val="6049"/>
              </a:lnSpc>
            </a:pPr>
            <a:r>
              <a:rPr lang="en-US" sz="5499" b="1" spc="175">
                <a:solidFill>
                  <a:srgbClr val="FFFFFF"/>
                </a:solidFill>
                <a:latin typeface="Century Gothic" panose="020B0502020202020204" pitchFamily="34" charset="0"/>
              </a:rPr>
              <a:t>03</a:t>
            </a:r>
          </a:p>
        </p:txBody>
      </p:sp>
      <p:sp>
        <p:nvSpPr>
          <p:cNvPr id="9" name="TextBox 9"/>
          <p:cNvSpPr txBox="1"/>
          <p:nvPr/>
        </p:nvSpPr>
        <p:spPr>
          <a:xfrm>
            <a:off x="9949570" y="4432727"/>
            <a:ext cx="2265543" cy="784225"/>
          </a:xfrm>
          <a:prstGeom prst="rect">
            <a:avLst/>
          </a:prstGeom>
        </p:spPr>
        <p:txBody>
          <a:bodyPr lIns="0" tIns="0" rIns="0" bIns="0" rtlCol="0" anchor="t">
            <a:spAutoFit/>
          </a:bodyPr>
          <a:lstStyle/>
          <a:p>
            <a:pPr algn="ctr">
              <a:lnSpc>
                <a:spcPts val="6049"/>
              </a:lnSpc>
            </a:pPr>
            <a:r>
              <a:rPr lang="en-US" sz="5499" b="1" spc="175" dirty="0">
                <a:solidFill>
                  <a:srgbClr val="FFFFFF"/>
                </a:solidFill>
                <a:latin typeface="Century Gothic" panose="020B0502020202020204" pitchFamily="34" charset="0"/>
              </a:rPr>
              <a:t>04</a:t>
            </a:r>
          </a:p>
        </p:txBody>
      </p:sp>
      <p:sp>
        <p:nvSpPr>
          <p:cNvPr id="10" name="TextBox 10"/>
          <p:cNvSpPr txBox="1"/>
          <p:nvPr/>
        </p:nvSpPr>
        <p:spPr>
          <a:xfrm>
            <a:off x="4253129" y="5362037"/>
            <a:ext cx="2097071" cy="651204"/>
          </a:xfrm>
          <a:prstGeom prst="rect">
            <a:avLst/>
          </a:prstGeom>
        </p:spPr>
        <p:txBody>
          <a:bodyPr lIns="0" tIns="0" rIns="0" bIns="0" rtlCol="0" anchor="t">
            <a:spAutoFit/>
          </a:bodyPr>
          <a:lstStyle/>
          <a:p>
            <a:pPr algn="ctr">
              <a:lnSpc>
                <a:spcPts val="2646"/>
              </a:lnSpc>
            </a:pPr>
            <a:r>
              <a:rPr lang="en-US" sz="2000" b="1" dirty="0">
                <a:solidFill>
                  <a:schemeClr val="bg1"/>
                </a:solidFill>
                <a:cs typeface="Times New Roman" panose="02020603050405020304" pitchFamily="18" charset="0"/>
              </a:rPr>
              <a:t>VARIABLE</a:t>
            </a:r>
          </a:p>
          <a:p>
            <a:pPr algn="ctr">
              <a:lnSpc>
                <a:spcPts val="2646"/>
              </a:lnSpc>
            </a:pPr>
            <a:r>
              <a:rPr lang="en-US" sz="2000" b="1" dirty="0">
                <a:solidFill>
                  <a:schemeClr val="bg1"/>
                </a:solidFill>
                <a:cs typeface="Times New Roman" panose="02020603050405020304" pitchFamily="18" charset="0"/>
              </a:rPr>
              <a:t>OBSERVATION</a:t>
            </a:r>
          </a:p>
        </p:txBody>
      </p:sp>
      <p:sp>
        <p:nvSpPr>
          <p:cNvPr id="11" name="TextBox 11"/>
          <p:cNvSpPr txBox="1"/>
          <p:nvPr/>
        </p:nvSpPr>
        <p:spPr>
          <a:xfrm>
            <a:off x="7202822" y="5362037"/>
            <a:ext cx="2097071" cy="984629"/>
          </a:xfrm>
          <a:prstGeom prst="rect">
            <a:avLst/>
          </a:prstGeom>
        </p:spPr>
        <p:txBody>
          <a:bodyPr lIns="0" tIns="0" rIns="0" bIns="0" rtlCol="0" anchor="t">
            <a:spAutoFit/>
          </a:bodyPr>
          <a:lstStyle/>
          <a:p>
            <a:pPr algn="ctr">
              <a:lnSpc>
                <a:spcPts val="2646"/>
              </a:lnSpc>
            </a:pPr>
            <a:r>
              <a:rPr lang="en-US" sz="2000" b="1" u="none" strike="noStrike" cap="none" dirty="0">
                <a:solidFill>
                  <a:schemeClr val="bg1"/>
                </a:solidFill>
                <a:ea typeface="Century Gothic"/>
                <a:cs typeface="Times New Roman" panose="02020603050405020304" pitchFamily="18" charset="0"/>
                <a:sym typeface="Century Gothic"/>
              </a:rPr>
              <a:t>DATA CLEANING AND PREPROCESSING</a:t>
            </a:r>
            <a:endParaRPr lang="en-US" sz="2000" b="1" dirty="0">
              <a:solidFill>
                <a:schemeClr val="bg1"/>
              </a:solidFill>
              <a:cs typeface="Times New Roman" panose="02020603050405020304" pitchFamily="18" charset="0"/>
            </a:endParaRPr>
          </a:p>
        </p:txBody>
      </p:sp>
      <p:sp>
        <p:nvSpPr>
          <p:cNvPr id="12" name="TextBox 12"/>
          <p:cNvSpPr txBox="1"/>
          <p:nvPr/>
        </p:nvSpPr>
        <p:spPr>
          <a:xfrm>
            <a:off x="10152515" y="5362037"/>
            <a:ext cx="2097071" cy="651204"/>
          </a:xfrm>
          <a:prstGeom prst="rect">
            <a:avLst/>
          </a:prstGeom>
        </p:spPr>
        <p:txBody>
          <a:bodyPr lIns="0" tIns="0" rIns="0" bIns="0" rtlCol="0" anchor="t">
            <a:spAutoFit/>
          </a:bodyPr>
          <a:lstStyle/>
          <a:p>
            <a:pPr algn="ctr">
              <a:lnSpc>
                <a:spcPts val="2646"/>
              </a:lnSpc>
            </a:pPr>
            <a:r>
              <a:rPr lang="en-US" sz="2000" b="1" u="none" strike="noStrike" cap="none" dirty="0">
                <a:solidFill>
                  <a:schemeClr val="bg1"/>
                </a:solidFill>
                <a:ea typeface="Century Gothic"/>
                <a:cs typeface="Times New Roman" panose="02020603050405020304" pitchFamily="18" charset="0"/>
                <a:sym typeface="Century Gothic"/>
              </a:rPr>
              <a:t>METHOD IMPLEMENTATION</a:t>
            </a:r>
            <a:endParaRPr lang="en-US" sz="2000" b="1" dirty="0">
              <a:solidFill>
                <a:schemeClr val="bg1"/>
              </a:solidFill>
              <a:cs typeface="Times New Roman" panose="02020603050405020304" pitchFamily="18" charset="0"/>
            </a:endParaRPr>
          </a:p>
        </p:txBody>
      </p:sp>
      <p:sp>
        <p:nvSpPr>
          <p:cNvPr id="13" name="TextBox 13"/>
          <p:cNvSpPr txBox="1"/>
          <p:nvPr/>
        </p:nvSpPr>
        <p:spPr>
          <a:xfrm>
            <a:off x="12601494" y="5468891"/>
            <a:ext cx="2097071" cy="651204"/>
          </a:xfrm>
          <a:prstGeom prst="rect">
            <a:avLst/>
          </a:prstGeom>
        </p:spPr>
        <p:txBody>
          <a:bodyPr lIns="0" tIns="0" rIns="0" bIns="0" rtlCol="0" anchor="t">
            <a:spAutoFit/>
          </a:bodyPr>
          <a:lstStyle/>
          <a:p>
            <a:pPr algn="ctr">
              <a:lnSpc>
                <a:spcPts val="2646"/>
              </a:lnSpc>
            </a:pPr>
            <a:r>
              <a:rPr lang="en-US" sz="2000" b="1" u="none" strike="noStrike" cap="none" dirty="0">
                <a:solidFill>
                  <a:schemeClr val="bg1"/>
                </a:solidFill>
                <a:ea typeface="Century Gothic"/>
                <a:cs typeface="Times New Roman" panose="02020603050405020304" pitchFamily="18" charset="0"/>
                <a:sym typeface="Century Gothic"/>
              </a:rPr>
              <a:t>DISCUSSION</a:t>
            </a:r>
            <a:endParaRPr lang="en-US" sz="2000" b="1" dirty="0">
              <a:solidFill>
                <a:schemeClr val="bg1"/>
              </a:solidFill>
              <a:cs typeface="Times New Roman" panose="02020603050405020304" pitchFamily="18" charset="0"/>
            </a:endParaRPr>
          </a:p>
          <a:p>
            <a:pPr algn="ctr">
              <a:lnSpc>
                <a:spcPts val="2646"/>
              </a:lnSpc>
            </a:pPr>
            <a:endParaRPr lang="en-US" sz="2000" b="1" dirty="0">
              <a:solidFill>
                <a:schemeClr val="bg1"/>
              </a:solidFill>
              <a:cs typeface="Times New Roman" panose="02020603050405020304" pitchFamily="18" charset="0"/>
            </a:endParaRPr>
          </a:p>
        </p:txBody>
      </p:sp>
      <p:sp>
        <p:nvSpPr>
          <p:cNvPr id="14" name="TextBox 14"/>
          <p:cNvSpPr txBox="1"/>
          <p:nvPr/>
        </p:nvSpPr>
        <p:spPr>
          <a:xfrm>
            <a:off x="12517257" y="4539580"/>
            <a:ext cx="2265543" cy="784225"/>
          </a:xfrm>
          <a:prstGeom prst="rect">
            <a:avLst/>
          </a:prstGeom>
        </p:spPr>
        <p:txBody>
          <a:bodyPr lIns="0" tIns="0" rIns="0" bIns="0" rtlCol="0" anchor="t">
            <a:spAutoFit/>
          </a:bodyPr>
          <a:lstStyle/>
          <a:p>
            <a:pPr algn="ctr">
              <a:lnSpc>
                <a:spcPts val="6049"/>
              </a:lnSpc>
            </a:pPr>
            <a:r>
              <a:rPr lang="en-US" sz="5499" b="1" spc="175" dirty="0">
                <a:solidFill>
                  <a:srgbClr val="FFFFFF"/>
                </a:solidFill>
                <a:latin typeface="Century Gothic" panose="020B0502020202020204" pitchFamily="34" charset="0"/>
              </a:rPr>
              <a:t>05</a:t>
            </a:r>
          </a:p>
        </p:txBody>
      </p:sp>
      <p:sp>
        <p:nvSpPr>
          <p:cNvPr id="15" name="TextBox 15"/>
          <p:cNvSpPr txBox="1"/>
          <p:nvPr/>
        </p:nvSpPr>
        <p:spPr>
          <a:xfrm>
            <a:off x="14984450" y="4539580"/>
            <a:ext cx="2265543" cy="784225"/>
          </a:xfrm>
          <a:prstGeom prst="rect">
            <a:avLst/>
          </a:prstGeom>
        </p:spPr>
        <p:txBody>
          <a:bodyPr lIns="0" tIns="0" rIns="0" bIns="0" rtlCol="0" anchor="t">
            <a:spAutoFit/>
          </a:bodyPr>
          <a:lstStyle/>
          <a:p>
            <a:pPr algn="ctr">
              <a:lnSpc>
                <a:spcPts val="6049"/>
              </a:lnSpc>
            </a:pPr>
            <a:r>
              <a:rPr lang="en-US" sz="5499" b="1" spc="175" dirty="0">
                <a:solidFill>
                  <a:srgbClr val="FFFFFF"/>
                </a:solidFill>
                <a:latin typeface="Century Gothic" panose="020B0502020202020204" pitchFamily="34" charset="0"/>
              </a:rPr>
              <a:t>06</a:t>
            </a:r>
          </a:p>
        </p:txBody>
      </p:sp>
      <p:sp>
        <p:nvSpPr>
          <p:cNvPr id="18" name="TextBox 18"/>
          <p:cNvSpPr txBox="1"/>
          <p:nvPr/>
        </p:nvSpPr>
        <p:spPr>
          <a:xfrm>
            <a:off x="15152922" y="5468891"/>
            <a:ext cx="2097071" cy="984629"/>
          </a:xfrm>
          <a:prstGeom prst="rect">
            <a:avLst/>
          </a:prstGeom>
        </p:spPr>
        <p:txBody>
          <a:bodyPr lIns="0" tIns="0" rIns="0" bIns="0" rtlCol="0" anchor="t">
            <a:spAutoFit/>
          </a:bodyPr>
          <a:lstStyle/>
          <a:p>
            <a:pPr algn="ctr">
              <a:lnSpc>
                <a:spcPts val="2646"/>
              </a:lnSpc>
            </a:pPr>
            <a:r>
              <a:rPr lang="en-US" sz="2000" b="1" u="none" strike="noStrike" cap="none" dirty="0">
                <a:solidFill>
                  <a:schemeClr val="bg1"/>
                </a:solidFill>
                <a:ea typeface="Century Gothic"/>
                <a:cs typeface="Times New Roman" panose="02020603050405020304" pitchFamily="18" charset="0"/>
                <a:sym typeface="Century Gothic"/>
              </a:rPr>
              <a:t>LIMITATIONS AND FUTURE WORK</a:t>
            </a:r>
            <a:endParaRPr lang="en-US" sz="2000" b="1" dirty="0">
              <a:solidFill>
                <a:schemeClr val="bg1"/>
              </a:solidFill>
              <a:cs typeface="Times New Roman" panose="02020603050405020304" pitchFamily="18" charset="0"/>
            </a:endParaRPr>
          </a:p>
          <a:p>
            <a:pPr algn="ctr">
              <a:lnSpc>
                <a:spcPts val="2646"/>
              </a:lnSpc>
            </a:pPr>
            <a:endParaRPr lang="en-US" sz="2000" b="1" dirty="0">
              <a:solidFill>
                <a:schemeClr val="bg1"/>
              </a:solidFill>
              <a:cs typeface="Times New Roman" panose="02020603050405020304" pitchFamily="18" charset="0"/>
            </a:endParaRPr>
          </a:p>
        </p:txBody>
      </p:sp>
      <p:sp>
        <p:nvSpPr>
          <p:cNvPr id="21" name="TextBox 21"/>
          <p:cNvSpPr txBox="1"/>
          <p:nvPr/>
        </p:nvSpPr>
        <p:spPr>
          <a:xfrm>
            <a:off x="3838649" y="2695668"/>
            <a:ext cx="10610702" cy="1090042"/>
          </a:xfrm>
          <a:prstGeom prst="rect">
            <a:avLst/>
          </a:prstGeom>
        </p:spPr>
        <p:txBody>
          <a:bodyPr lIns="0" tIns="0" rIns="0" bIns="0" rtlCol="0" anchor="t">
            <a:spAutoFit/>
          </a:bodyPr>
          <a:lstStyle/>
          <a:p>
            <a:pPr algn="ctr">
              <a:lnSpc>
                <a:spcPts val="8470"/>
              </a:lnSpc>
            </a:pPr>
            <a:r>
              <a:rPr lang="en-US" sz="8800" b="1" i="1" spc="2194" dirty="0">
                <a:solidFill>
                  <a:srgbClr val="FFFFFF"/>
                </a:solidFill>
                <a:latin typeface="Century Gothic" panose="020B0502020202020204" pitchFamily="34" charset="0"/>
                <a:cs typeface="Latha" panose="020B0604020202020204" pitchFamily="34" charset="0"/>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CA2B-74E4-3EBF-C346-07E5D684E4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85753A-69ED-E5BE-2EE9-EB1F8E4E3968}"/>
              </a:ext>
            </a:extLst>
          </p:cNvPr>
          <p:cNvSpPr/>
          <p:nvPr/>
        </p:nvSpPr>
        <p:spPr>
          <a:xfrm>
            <a:off x="-108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885A3D7D-8447-EBD4-74F0-4233E68A2D13}"/>
              </a:ext>
            </a:extLst>
          </p:cNvPr>
          <p:cNvSpPr txBox="1">
            <a:spLocks/>
          </p:cNvSpPr>
          <p:nvPr/>
        </p:nvSpPr>
        <p:spPr>
          <a:xfrm>
            <a:off x="4381500" y="495300"/>
            <a:ext cx="9525000" cy="9906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EVALUATING THE MODELS</a:t>
            </a:r>
          </a:p>
        </p:txBody>
      </p:sp>
      <p:sp>
        <p:nvSpPr>
          <p:cNvPr id="4" name="TextBox 3">
            <a:extLst>
              <a:ext uri="{FF2B5EF4-FFF2-40B4-BE49-F238E27FC236}">
                <a16:creationId xmlns:a16="http://schemas.microsoft.com/office/drawing/2014/main" id="{2049470C-1649-8A38-BF14-B0E1278EFC44}"/>
              </a:ext>
            </a:extLst>
          </p:cNvPr>
          <p:cNvSpPr txBox="1"/>
          <p:nvPr/>
        </p:nvSpPr>
        <p:spPr>
          <a:xfrm>
            <a:off x="1322614" y="2552700"/>
            <a:ext cx="15621000" cy="6986528"/>
          </a:xfrm>
          <a:prstGeom prst="rect">
            <a:avLst/>
          </a:prstGeom>
          <a:noFill/>
        </p:spPr>
        <p:txBody>
          <a:bodyPr wrap="square" rtlCol="0">
            <a:spAutoFit/>
          </a:bodyPr>
          <a:lstStyle/>
          <a:p>
            <a:pPr marL="571500" marR="0" lvl="0" indent="-571500" algn="ctr" rtl="0">
              <a:spcBef>
                <a:spcPts val="0"/>
              </a:spcBef>
              <a:spcAft>
                <a:spcPts val="0"/>
              </a:spcAft>
              <a:buClr>
                <a:schemeClr val="bg1"/>
              </a:buClr>
              <a:buFont typeface="Wingdings" pitchFamily="2" charset="2"/>
              <a:buChar char="q"/>
            </a:pPr>
            <a:r>
              <a:rPr lang="en-US" sz="4000" i="1" dirty="0">
                <a:solidFill>
                  <a:schemeClr val="bg1"/>
                </a:solidFill>
              </a:rPr>
              <a:t>The </a:t>
            </a:r>
            <a:r>
              <a:rPr lang="en-US" sz="4400" b="1" i="1" dirty="0">
                <a:solidFill>
                  <a:schemeClr val="bg1"/>
                </a:solidFill>
              </a:rPr>
              <a:t>Forward Model</a:t>
            </a:r>
            <a:r>
              <a:rPr lang="en-US" sz="4400" i="1" dirty="0">
                <a:solidFill>
                  <a:schemeClr val="bg1"/>
                </a:solidFill>
              </a:rPr>
              <a:t> </a:t>
            </a:r>
            <a:r>
              <a:rPr lang="en-US" sz="4000" i="1" dirty="0">
                <a:solidFill>
                  <a:schemeClr val="bg1"/>
                </a:solidFill>
              </a:rPr>
              <a:t>prioritizes sensitivity over specificity, resulting in a higher misclassification rate but better identification of positive cases.</a:t>
            </a:r>
          </a:p>
          <a:p>
            <a:pPr marL="571500" marR="0" lvl="0" indent="-571500" algn="ctr" rtl="0">
              <a:spcBef>
                <a:spcPts val="0"/>
              </a:spcBef>
              <a:spcAft>
                <a:spcPts val="0"/>
              </a:spcAft>
              <a:buClr>
                <a:schemeClr val="bg1"/>
              </a:buClr>
              <a:buFont typeface="Wingdings" pitchFamily="2" charset="2"/>
              <a:buChar char="q"/>
            </a:pPr>
            <a:endParaRPr lang="en-US" sz="4000" i="1" dirty="0">
              <a:solidFill>
                <a:schemeClr val="bg1"/>
              </a:solidFill>
            </a:endParaRPr>
          </a:p>
          <a:p>
            <a:pPr marL="571500" marR="0" lvl="0" indent="-571500" algn="ctr" rtl="0">
              <a:spcBef>
                <a:spcPts val="0"/>
              </a:spcBef>
              <a:spcAft>
                <a:spcPts val="0"/>
              </a:spcAft>
              <a:buClr>
                <a:schemeClr val="bg1"/>
              </a:buClr>
              <a:buFont typeface="Wingdings" pitchFamily="2" charset="2"/>
              <a:buChar char="q"/>
            </a:pPr>
            <a:r>
              <a:rPr lang="en-US" sz="4000" i="1" dirty="0">
                <a:solidFill>
                  <a:schemeClr val="bg1"/>
                </a:solidFill>
              </a:rPr>
              <a:t>The </a:t>
            </a:r>
            <a:r>
              <a:rPr lang="en-US" sz="4400" b="1" i="1" dirty="0">
                <a:solidFill>
                  <a:schemeClr val="bg1"/>
                </a:solidFill>
              </a:rPr>
              <a:t>Backward Model </a:t>
            </a:r>
            <a:r>
              <a:rPr lang="en-US" sz="4000" i="1" dirty="0">
                <a:solidFill>
                  <a:schemeClr val="bg1"/>
                </a:solidFill>
              </a:rPr>
              <a:t>achieves a good balance between sensitivity and specificity, especially at lower cutoff values, resulting in lower misclassification rates overall.</a:t>
            </a:r>
          </a:p>
          <a:p>
            <a:pPr marL="571500" marR="0" lvl="0" indent="-571500" algn="ctr" rtl="0">
              <a:spcBef>
                <a:spcPts val="0"/>
              </a:spcBef>
              <a:spcAft>
                <a:spcPts val="0"/>
              </a:spcAft>
              <a:buClr>
                <a:schemeClr val="bg1"/>
              </a:buClr>
              <a:buFont typeface="Wingdings" pitchFamily="2" charset="2"/>
              <a:buChar char="q"/>
            </a:pPr>
            <a:endParaRPr lang="en-US" sz="4000" i="1" dirty="0">
              <a:solidFill>
                <a:schemeClr val="bg1"/>
              </a:solidFill>
            </a:endParaRPr>
          </a:p>
          <a:p>
            <a:pPr marL="571500" marR="0" lvl="0" indent="-571500" algn="ctr" rtl="0">
              <a:spcBef>
                <a:spcPts val="0"/>
              </a:spcBef>
              <a:spcAft>
                <a:spcPts val="0"/>
              </a:spcAft>
              <a:buClr>
                <a:schemeClr val="bg1"/>
              </a:buClr>
              <a:buFont typeface="Wingdings" pitchFamily="2" charset="2"/>
              <a:buChar char="q"/>
            </a:pPr>
            <a:r>
              <a:rPr lang="en-US" sz="4000" i="1" dirty="0">
                <a:solidFill>
                  <a:schemeClr val="bg1"/>
                </a:solidFill>
              </a:rPr>
              <a:t>The </a:t>
            </a:r>
            <a:r>
              <a:rPr lang="en-US" sz="4400" b="1" i="1" dirty="0">
                <a:solidFill>
                  <a:schemeClr val="bg1"/>
                </a:solidFill>
              </a:rPr>
              <a:t>Stepwise Model </a:t>
            </a:r>
            <a:r>
              <a:rPr lang="en-US" sz="4000" i="1" dirty="0">
                <a:solidFill>
                  <a:schemeClr val="bg1"/>
                </a:solidFill>
              </a:rPr>
              <a:t>shows similar trends to the Backward Model but tends to have slightly higher misclassification rates and lower sensitivity at lower cutoff values.</a:t>
            </a:r>
          </a:p>
          <a:p>
            <a:pPr marL="571500" indent="-571500" algn="ctr">
              <a:buClr>
                <a:schemeClr val="bg1"/>
              </a:buClr>
              <a:buFont typeface="Wingdings" pitchFamily="2" charset="2"/>
              <a:buChar char="q"/>
            </a:pPr>
            <a:endParaRPr lang="en-US" sz="4000" i="1" dirty="0">
              <a:solidFill>
                <a:schemeClr val="bg1"/>
              </a:solidFill>
            </a:endParaRPr>
          </a:p>
        </p:txBody>
      </p:sp>
    </p:spTree>
    <p:extLst>
      <p:ext uri="{BB962C8B-B14F-4D97-AF65-F5344CB8AC3E}">
        <p14:creationId xmlns:p14="http://schemas.microsoft.com/office/powerpoint/2010/main" val="378226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86B6D-FD38-286B-2487-4FC9456873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DBF61D-9E49-13DC-2327-20C4ED83DF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05400A56-3318-EA74-596D-36747C04B1D6}"/>
              </a:ext>
            </a:extLst>
          </p:cNvPr>
          <p:cNvSpPr txBox="1">
            <a:spLocks/>
          </p:cNvSpPr>
          <p:nvPr/>
        </p:nvSpPr>
        <p:spPr>
          <a:xfrm>
            <a:off x="14370764" y="4190999"/>
            <a:ext cx="3164500"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KNN</a:t>
            </a:r>
          </a:p>
        </p:txBody>
      </p:sp>
      <p:pic>
        <p:nvPicPr>
          <p:cNvPr id="4" name="Google Shape;566;p39">
            <a:extLst>
              <a:ext uri="{FF2B5EF4-FFF2-40B4-BE49-F238E27FC236}">
                <a16:creationId xmlns:a16="http://schemas.microsoft.com/office/drawing/2014/main" id="{B3C9C146-2412-13EF-5C62-32FE22157F6F}"/>
              </a:ext>
            </a:extLst>
          </p:cNvPr>
          <p:cNvPicPr preferRelativeResize="0"/>
          <p:nvPr/>
        </p:nvPicPr>
        <p:blipFill rotWithShape="1">
          <a:blip r:embed="rId4">
            <a:alphaModFix/>
          </a:blip>
          <a:srcRect t="3147"/>
          <a:stretch/>
        </p:blipFill>
        <p:spPr>
          <a:xfrm>
            <a:off x="457200" y="304798"/>
            <a:ext cx="13182600" cy="9677400"/>
          </a:xfrm>
          <a:prstGeom prst="rect">
            <a:avLst/>
          </a:prstGeom>
          <a:noFill/>
          <a:ln>
            <a:noFill/>
          </a:ln>
        </p:spPr>
      </p:pic>
    </p:spTree>
    <p:extLst>
      <p:ext uri="{BB962C8B-B14F-4D97-AF65-F5344CB8AC3E}">
        <p14:creationId xmlns:p14="http://schemas.microsoft.com/office/powerpoint/2010/main" val="328523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E973-23D2-EF7B-338B-99B0C8A278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401AD1-3C72-1D07-A52A-85EC4B0D4F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96202C12-C046-3F87-62DA-9EBBAC766C9A}"/>
              </a:ext>
            </a:extLst>
          </p:cNvPr>
          <p:cNvSpPr txBox="1">
            <a:spLocks/>
          </p:cNvSpPr>
          <p:nvPr/>
        </p:nvSpPr>
        <p:spPr>
          <a:xfrm>
            <a:off x="4838700" y="2098601"/>
            <a:ext cx="8610600"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FINDING OPTIMAL K</a:t>
            </a:r>
          </a:p>
        </p:txBody>
      </p:sp>
      <p:pic>
        <p:nvPicPr>
          <p:cNvPr id="3" name="Picture 2">
            <a:extLst>
              <a:ext uri="{FF2B5EF4-FFF2-40B4-BE49-F238E27FC236}">
                <a16:creationId xmlns:a16="http://schemas.microsoft.com/office/drawing/2014/main" id="{97FCE20A-1B57-3BB0-7D9A-69AF28A2C42E}"/>
              </a:ext>
            </a:extLst>
          </p:cNvPr>
          <p:cNvPicPr>
            <a:picLocks noChangeAspect="1"/>
          </p:cNvPicPr>
          <p:nvPr/>
        </p:nvPicPr>
        <p:blipFill>
          <a:blip r:embed="rId4"/>
          <a:stretch>
            <a:fillRect/>
          </a:stretch>
        </p:blipFill>
        <p:spPr>
          <a:xfrm>
            <a:off x="266700" y="4408305"/>
            <a:ext cx="17754600" cy="2092397"/>
          </a:xfrm>
          <a:prstGeom prst="rect">
            <a:avLst/>
          </a:prstGeom>
        </p:spPr>
      </p:pic>
    </p:spTree>
    <p:extLst>
      <p:ext uri="{BB962C8B-B14F-4D97-AF65-F5344CB8AC3E}">
        <p14:creationId xmlns:p14="http://schemas.microsoft.com/office/powerpoint/2010/main" val="140349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05E98-7BE7-6752-ED90-0BA82C26EE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2E3EA88-8B85-CC02-D497-589C86A6B0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EBD0F2D1-D2C1-6646-F242-0BAD4D1A5BAE}"/>
              </a:ext>
            </a:extLst>
          </p:cNvPr>
          <p:cNvSpPr txBox="1">
            <a:spLocks/>
          </p:cNvSpPr>
          <p:nvPr/>
        </p:nvSpPr>
        <p:spPr>
          <a:xfrm>
            <a:off x="781048" y="565635"/>
            <a:ext cx="16725901"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PERFORMANCE METRICS FOR  KNN MODEL</a:t>
            </a:r>
          </a:p>
        </p:txBody>
      </p:sp>
      <p:graphicFrame>
        <p:nvGraphicFramePr>
          <p:cNvPr id="4" name="Table 3">
            <a:extLst>
              <a:ext uri="{FF2B5EF4-FFF2-40B4-BE49-F238E27FC236}">
                <a16:creationId xmlns:a16="http://schemas.microsoft.com/office/drawing/2014/main" id="{8975EB34-16D1-4822-C800-25BD27044FC9}"/>
              </a:ext>
            </a:extLst>
          </p:cNvPr>
          <p:cNvGraphicFramePr>
            <a:graphicFrameLocks noGrp="1"/>
          </p:cNvGraphicFramePr>
          <p:nvPr>
            <p:extLst>
              <p:ext uri="{D42A27DB-BD31-4B8C-83A1-F6EECF244321}">
                <p14:modId xmlns:p14="http://schemas.microsoft.com/office/powerpoint/2010/main" val="1256639497"/>
              </p:ext>
            </p:extLst>
          </p:nvPr>
        </p:nvGraphicFramePr>
        <p:xfrm>
          <a:off x="2008236" y="2205906"/>
          <a:ext cx="14271523" cy="3730316"/>
        </p:xfrm>
        <a:graphic>
          <a:graphicData uri="http://schemas.openxmlformats.org/drawingml/2006/table">
            <a:tbl>
              <a:tblPr/>
              <a:tblGrid>
                <a:gridCol w="2370233">
                  <a:extLst>
                    <a:ext uri="{9D8B030D-6E8A-4147-A177-3AD203B41FA5}">
                      <a16:colId xmlns:a16="http://schemas.microsoft.com/office/drawing/2014/main" val="1783570074"/>
                    </a:ext>
                  </a:extLst>
                </a:gridCol>
                <a:gridCol w="2380258">
                  <a:extLst>
                    <a:ext uri="{9D8B030D-6E8A-4147-A177-3AD203B41FA5}">
                      <a16:colId xmlns:a16="http://schemas.microsoft.com/office/drawing/2014/main" val="4086982561"/>
                    </a:ext>
                  </a:extLst>
                </a:gridCol>
                <a:gridCol w="2380258">
                  <a:extLst>
                    <a:ext uri="{9D8B030D-6E8A-4147-A177-3AD203B41FA5}">
                      <a16:colId xmlns:a16="http://schemas.microsoft.com/office/drawing/2014/main" val="3217683728"/>
                    </a:ext>
                  </a:extLst>
                </a:gridCol>
                <a:gridCol w="2380258">
                  <a:extLst>
                    <a:ext uri="{9D8B030D-6E8A-4147-A177-3AD203B41FA5}">
                      <a16:colId xmlns:a16="http://schemas.microsoft.com/office/drawing/2014/main" val="1273412843"/>
                    </a:ext>
                  </a:extLst>
                </a:gridCol>
                <a:gridCol w="2380258">
                  <a:extLst>
                    <a:ext uri="{9D8B030D-6E8A-4147-A177-3AD203B41FA5}">
                      <a16:colId xmlns:a16="http://schemas.microsoft.com/office/drawing/2014/main" val="2428004638"/>
                    </a:ext>
                  </a:extLst>
                </a:gridCol>
                <a:gridCol w="2380258">
                  <a:extLst>
                    <a:ext uri="{9D8B030D-6E8A-4147-A177-3AD203B41FA5}">
                      <a16:colId xmlns:a16="http://schemas.microsoft.com/office/drawing/2014/main" val="2339966454"/>
                    </a:ext>
                  </a:extLst>
                </a:gridCol>
              </a:tblGrid>
              <a:tr h="1261194">
                <a:tc>
                  <a:txBody>
                    <a:bodyPr/>
                    <a:lstStyle/>
                    <a:p>
                      <a:pPr algn="ctr" fontAlgn="b"/>
                      <a:r>
                        <a:rPr lang="en-US" sz="2800" b="1" dirty="0">
                          <a:solidFill>
                            <a:schemeClr val="bg1"/>
                          </a:solidFill>
                          <a:effectLst/>
                        </a:rPr>
                        <a:t>Cutoff</a:t>
                      </a:r>
                    </a:p>
                  </a:txBody>
                  <a:tcPr marT="50292" marB="50292" anchor="ctr">
                    <a:lnL w="9525" cap="flat" cmpd="sng" algn="ctr">
                      <a:solidFill>
                        <a:srgbClr val="E0E1D0"/>
                      </a:solidFill>
                      <a:prstDash val="solid"/>
                      <a:round/>
                      <a:headEnd type="none" w="med" len="med"/>
                      <a:tailEnd type="none" w="med" len="med"/>
                    </a:lnL>
                    <a:lnR w="9525" cap="flat" cmpd="sng" algn="ctr">
                      <a:solidFill>
                        <a:srgbClr val="20CFD0"/>
                      </a:solidFill>
                      <a:prstDash val="solid"/>
                      <a:round/>
                      <a:headEnd type="none" w="med" len="med"/>
                      <a:tailEnd type="none" w="med" len="med"/>
                    </a:lnR>
                    <a:lnT w="9525" cap="flat" cmpd="sng" algn="ctr">
                      <a:solidFill>
                        <a:srgbClr val="E0E1D0"/>
                      </a:solidFill>
                      <a:prstDash val="solid"/>
                      <a:round/>
                      <a:headEnd type="none" w="med" len="med"/>
                      <a:tailEnd type="none" w="med" len="med"/>
                    </a:lnT>
                    <a:lnB w="12700" cap="flat" cmpd="sng" algn="ctr">
                      <a:solidFill>
                        <a:srgbClr val="10B15C"/>
                      </a:solidFill>
                      <a:prstDash val="solid"/>
                      <a:round/>
                      <a:headEnd type="none" w="med" len="med"/>
                      <a:tailEnd type="none" w="med" len="med"/>
                    </a:lnB>
                    <a:noFill/>
                  </a:tcPr>
                </a:tc>
                <a:tc>
                  <a:txBody>
                    <a:bodyPr/>
                    <a:lstStyle/>
                    <a:p>
                      <a:pPr algn="ctr" fontAlgn="b"/>
                      <a:r>
                        <a:rPr lang="en-US" sz="2800" b="1" dirty="0">
                          <a:solidFill>
                            <a:schemeClr val="bg1"/>
                          </a:solidFill>
                          <a:effectLst/>
                        </a:rPr>
                        <a:t>Accuracy</a:t>
                      </a:r>
                    </a:p>
                  </a:txBody>
                  <a:tcPr marT="50292" marB="50292" anchor="ctr">
                    <a:lnL w="9525" cap="flat" cmpd="sng" algn="ctr">
                      <a:solidFill>
                        <a:srgbClr val="20CFD0"/>
                      </a:solidFill>
                      <a:prstDash val="solid"/>
                      <a:round/>
                      <a:headEnd type="none" w="med" len="med"/>
                      <a:tailEnd type="none" w="med" len="med"/>
                    </a:lnL>
                    <a:lnR w="9525" cap="flat" cmpd="sng" algn="ctr">
                      <a:solidFill>
                        <a:srgbClr val="70E8D0"/>
                      </a:solidFill>
                      <a:prstDash val="solid"/>
                      <a:round/>
                      <a:headEnd type="none" w="med" len="med"/>
                      <a:tailEnd type="none" w="med" len="med"/>
                    </a:lnR>
                    <a:lnT w="9525" cap="flat" cmpd="sng" algn="ctr">
                      <a:solidFill>
                        <a:srgbClr val="20CFD0"/>
                      </a:solidFill>
                      <a:prstDash val="solid"/>
                      <a:round/>
                      <a:headEnd type="none" w="med" len="med"/>
                      <a:tailEnd type="none" w="med" len="med"/>
                    </a:lnT>
                    <a:lnB w="12700" cap="flat" cmpd="sng" algn="ctr">
                      <a:solidFill>
                        <a:srgbClr val="60BB5C"/>
                      </a:solidFill>
                      <a:prstDash val="solid"/>
                      <a:round/>
                      <a:headEnd type="none" w="med" len="med"/>
                      <a:tailEnd type="none" w="med" len="med"/>
                    </a:lnB>
                    <a:noFill/>
                  </a:tcPr>
                </a:tc>
                <a:tc>
                  <a:txBody>
                    <a:bodyPr/>
                    <a:lstStyle/>
                    <a:p>
                      <a:pPr algn="ctr" fontAlgn="b"/>
                      <a:r>
                        <a:rPr lang="en-US" sz="2800" b="1" dirty="0">
                          <a:solidFill>
                            <a:schemeClr val="bg1"/>
                          </a:solidFill>
                          <a:effectLst/>
                        </a:rPr>
                        <a:t>Sensitivity</a:t>
                      </a:r>
                    </a:p>
                  </a:txBody>
                  <a:tcPr marT="50292" marB="50292" anchor="ctr">
                    <a:lnL w="9525" cap="flat" cmpd="sng" algn="ctr">
                      <a:solidFill>
                        <a:srgbClr val="70E8D0"/>
                      </a:solidFill>
                      <a:prstDash val="solid"/>
                      <a:round/>
                      <a:headEnd type="none" w="med" len="med"/>
                      <a:tailEnd type="none" w="med" len="med"/>
                    </a:lnL>
                    <a:lnR w="9525" cap="flat" cmpd="sng" algn="ctr">
                      <a:solidFill>
                        <a:srgbClr val="B0D8D0"/>
                      </a:solidFill>
                      <a:prstDash val="solid"/>
                      <a:round/>
                      <a:headEnd type="none" w="med" len="med"/>
                      <a:tailEnd type="none" w="med" len="med"/>
                    </a:lnR>
                    <a:lnT w="9525" cap="flat" cmpd="sng" algn="ctr">
                      <a:solidFill>
                        <a:srgbClr val="70E8D0"/>
                      </a:solidFill>
                      <a:prstDash val="solid"/>
                      <a:round/>
                      <a:headEnd type="none" w="med" len="med"/>
                      <a:tailEnd type="none" w="med" len="med"/>
                    </a:lnT>
                    <a:lnB w="12700" cap="flat" cmpd="sng" algn="ctr">
                      <a:solidFill>
                        <a:srgbClr val="40C35C"/>
                      </a:solidFill>
                      <a:prstDash val="solid"/>
                      <a:round/>
                      <a:headEnd type="none" w="med" len="med"/>
                      <a:tailEnd type="none" w="med" len="med"/>
                    </a:lnB>
                    <a:noFill/>
                  </a:tcPr>
                </a:tc>
                <a:tc>
                  <a:txBody>
                    <a:bodyPr/>
                    <a:lstStyle/>
                    <a:p>
                      <a:pPr algn="ctr" fontAlgn="b"/>
                      <a:r>
                        <a:rPr lang="en-US" sz="2800" b="1" dirty="0">
                          <a:solidFill>
                            <a:schemeClr val="bg1"/>
                          </a:solidFill>
                          <a:effectLst/>
                        </a:rPr>
                        <a:t>Specificity</a:t>
                      </a:r>
                    </a:p>
                  </a:txBody>
                  <a:tcPr marT="50292" marB="50292" anchor="ctr">
                    <a:lnL w="9525" cap="flat" cmpd="sng" algn="ctr">
                      <a:solidFill>
                        <a:srgbClr val="B0D8D0"/>
                      </a:solidFill>
                      <a:prstDash val="solid"/>
                      <a:round/>
                      <a:headEnd type="none" w="med" len="med"/>
                      <a:tailEnd type="none" w="med" len="med"/>
                    </a:lnL>
                    <a:lnR w="9525" cap="flat" cmpd="sng" algn="ctr">
                      <a:solidFill>
                        <a:srgbClr val="50D5D0"/>
                      </a:solidFill>
                      <a:prstDash val="solid"/>
                      <a:round/>
                      <a:headEnd type="none" w="med" len="med"/>
                      <a:tailEnd type="none" w="med" len="med"/>
                    </a:lnR>
                    <a:lnT w="9525" cap="flat" cmpd="sng" algn="ctr">
                      <a:solidFill>
                        <a:srgbClr val="B0D8D0"/>
                      </a:solidFill>
                      <a:prstDash val="solid"/>
                      <a:round/>
                      <a:headEnd type="none" w="med" len="med"/>
                      <a:tailEnd type="none" w="med" len="med"/>
                    </a:lnT>
                    <a:lnB w="12700" cap="flat" cmpd="sng" algn="ctr">
                      <a:solidFill>
                        <a:srgbClr val="70D55C"/>
                      </a:solidFill>
                      <a:prstDash val="solid"/>
                      <a:round/>
                      <a:headEnd type="none" w="med" len="med"/>
                      <a:tailEnd type="none" w="med" len="med"/>
                    </a:lnB>
                    <a:noFill/>
                  </a:tcPr>
                </a:tc>
                <a:tc>
                  <a:txBody>
                    <a:bodyPr/>
                    <a:lstStyle/>
                    <a:p>
                      <a:pPr algn="ctr" fontAlgn="b"/>
                      <a:r>
                        <a:rPr lang="en-US" sz="2800" b="1" dirty="0">
                          <a:solidFill>
                            <a:schemeClr val="bg1"/>
                          </a:solidFill>
                          <a:effectLst/>
                        </a:rPr>
                        <a:t>False Positive Rate (FPR)</a:t>
                      </a:r>
                    </a:p>
                  </a:txBody>
                  <a:tcPr marT="50292" marB="50292" anchor="ctr">
                    <a:lnL w="9525" cap="flat" cmpd="sng" algn="ctr">
                      <a:solidFill>
                        <a:srgbClr val="50D5D0"/>
                      </a:solidFill>
                      <a:prstDash val="solid"/>
                      <a:round/>
                      <a:headEnd type="none" w="med" len="med"/>
                      <a:tailEnd type="none" w="med" len="med"/>
                    </a:lnL>
                    <a:lnR w="9525" cap="flat" cmpd="sng" algn="ctr">
                      <a:solidFill>
                        <a:srgbClr val="B0B0F0"/>
                      </a:solidFill>
                      <a:prstDash val="solid"/>
                      <a:round/>
                      <a:headEnd type="none" w="med" len="med"/>
                      <a:tailEnd type="none" w="med" len="med"/>
                    </a:lnR>
                    <a:lnT w="9525" cap="flat" cmpd="sng" algn="ctr">
                      <a:solidFill>
                        <a:srgbClr val="50D5D0"/>
                      </a:solidFill>
                      <a:prstDash val="solid"/>
                      <a:round/>
                      <a:headEnd type="none" w="med" len="med"/>
                      <a:tailEnd type="none" w="med" len="med"/>
                    </a:lnT>
                    <a:lnB w="12700" cap="flat" cmpd="sng" algn="ctr">
                      <a:solidFill>
                        <a:srgbClr val="60F75C"/>
                      </a:solidFill>
                      <a:prstDash val="solid"/>
                      <a:round/>
                      <a:headEnd type="none" w="med" len="med"/>
                      <a:tailEnd type="none" w="med" len="med"/>
                    </a:lnB>
                    <a:noFill/>
                  </a:tcPr>
                </a:tc>
                <a:tc>
                  <a:txBody>
                    <a:bodyPr/>
                    <a:lstStyle/>
                    <a:p>
                      <a:pPr algn="ctr" fontAlgn="b"/>
                      <a:r>
                        <a:rPr lang="en-US" sz="2800" b="1" dirty="0">
                          <a:solidFill>
                            <a:schemeClr val="bg1"/>
                          </a:solidFill>
                          <a:effectLst/>
                        </a:rPr>
                        <a:t>False Negative Rate (FNR)</a:t>
                      </a:r>
                    </a:p>
                  </a:txBody>
                  <a:tcPr marT="50292" marB="50292" anchor="ctr">
                    <a:lnL w="9525" cap="flat" cmpd="sng" algn="ctr">
                      <a:solidFill>
                        <a:srgbClr val="B0B0F0"/>
                      </a:solidFill>
                      <a:prstDash val="solid"/>
                      <a:round/>
                      <a:headEnd type="none" w="med" len="med"/>
                      <a:tailEnd type="none" w="med" len="med"/>
                    </a:lnL>
                    <a:lnR w="9525" cap="flat" cmpd="sng" algn="ctr">
                      <a:solidFill>
                        <a:srgbClr val="B0B0F0"/>
                      </a:solidFill>
                      <a:prstDash val="solid"/>
                      <a:round/>
                      <a:headEnd type="none" w="med" len="med"/>
                      <a:tailEnd type="none" w="med" len="med"/>
                    </a:lnR>
                    <a:lnT w="9525" cap="flat" cmpd="sng" algn="ctr">
                      <a:solidFill>
                        <a:srgbClr val="B0B0F0"/>
                      </a:solidFill>
                      <a:prstDash val="solid"/>
                      <a:round/>
                      <a:headEnd type="none" w="med" len="med"/>
                      <a:tailEnd type="none" w="med" len="med"/>
                    </a:lnT>
                    <a:lnB w="12700" cap="flat" cmpd="sng" algn="ctr">
                      <a:solidFill>
                        <a:srgbClr val="F0095D"/>
                      </a:solidFill>
                      <a:prstDash val="solid"/>
                      <a:round/>
                      <a:headEnd type="none" w="med" len="med"/>
                      <a:tailEnd type="none" w="med" len="med"/>
                    </a:lnB>
                    <a:noFill/>
                  </a:tcPr>
                </a:tc>
                <a:extLst>
                  <a:ext uri="{0D108BD9-81ED-4DB2-BD59-A6C34878D82A}">
                    <a16:rowId xmlns:a16="http://schemas.microsoft.com/office/drawing/2014/main" val="1599394176"/>
                  </a:ext>
                </a:extLst>
              </a:tr>
              <a:tr h="845312">
                <a:tc>
                  <a:txBody>
                    <a:bodyPr/>
                    <a:lstStyle/>
                    <a:p>
                      <a:pPr algn="ctr" fontAlgn="base"/>
                      <a:r>
                        <a:rPr lang="en-US" sz="2800" dirty="0">
                          <a:solidFill>
                            <a:schemeClr val="bg1"/>
                          </a:solidFill>
                          <a:effectLst/>
                        </a:rPr>
                        <a:t>0.5</a:t>
                      </a:r>
                    </a:p>
                  </a:txBody>
                  <a:tcPr marT="50292" marB="50292" anchor="ctr">
                    <a:lnL w="9525" cap="flat" cmpd="sng" algn="ctr">
                      <a:solidFill>
                        <a:srgbClr val="10B15C"/>
                      </a:solidFill>
                      <a:prstDash val="solid"/>
                      <a:round/>
                      <a:headEnd type="none" w="med" len="med"/>
                      <a:tailEnd type="none" w="med" len="med"/>
                    </a:lnL>
                    <a:lnR w="9525" cap="flat" cmpd="sng" algn="ctr">
                      <a:solidFill>
                        <a:srgbClr val="60BB5C"/>
                      </a:solidFill>
                      <a:prstDash val="solid"/>
                      <a:round/>
                      <a:headEnd type="none" w="med" len="med"/>
                      <a:tailEnd type="none" w="med" len="med"/>
                    </a:lnR>
                    <a:lnT w="12700" cap="flat" cmpd="sng" algn="ctr">
                      <a:solidFill>
                        <a:srgbClr val="10B15C"/>
                      </a:solidFill>
                      <a:prstDash val="solid"/>
                      <a:round/>
                      <a:headEnd type="none" w="med" len="med"/>
                      <a:tailEnd type="none" w="med" len="med"/>
                    </a:lnT>
                    <a:lnB w="12700" cap="flat" cmpd="sng" algn="ctr">
                      <a:solidFill>
                        <a:srgbClr val="70BA5C"/>
                      </a:solidFill>
                      <a:prstDash val="solid"/>
                      <a:round/>
                      <a:headEnd type="none" w="med" len="med"/>
                      <a:tailEnd type="none" w="med" len="med"/>
                    </a:lnB>
                    <a:noFill/>
                  </a:tcPr>
                </a:tc>
                <a:tc>
                  <a:txBody>
                    <a:bodyPr/>
                    <a:lstStyle/>
                    <a:p>
                      <a:pPr algn="ctr" fontAlgn="base"/>
                      <a:r>
                        <a:rPr lang="en-US" sz="2800" dirty="0">
                          <a:solidFill>
                            <a:schemeClr val="bg1"/>
                          </a:solidFill>
                          <a:effectLst/>
                        </a:rPr>
                        <a:t>0.872</a:t>
                      </a:r>
                    </a:p>
                  </a:txBody>
                  <a:tcPr marT="50292" marB="50292" anchor="ctr">
                    <a:lnL w="9525" cap="flat" cmpd="sng" algn="ctr">
                      <a:solidFill>
                        <a:srgbClr val="60BB5C"/>
                      </a:solidFill>
                      <a:prstDash val="solid"/>
                      <a:round/>
                      <a:headEnd type="none" w="med" len="med"/>
                      <a:tailEnd type="none" w="med" len="med"/>
                    </a:lnL>
                    <a:lnR w="9525" cap="flat" cmpd="sng" algn="ctr">
                      <a:solidFill>
                        <a:srgbClr val="40C35C"/>
                      </a:solidFill>
                      <a:prstDash val="solid"/>
                      <a:round/>
                      <a:headEnd type="none" w="med" len="med"/>
                      <a:tailEnd type="none" w="med" len="med"/>
                    </a:lnR>
                    <a:lnT w="12700" cap="flat" cmpd="sng" algn="ctr">
                      <a:solidFill>
                        <a:srgbClr val="60BB5C"/>
                      </a:solidFill>
                      <a:prstDash val="solid"/>
                      <a:round/>
                      <a:headEnd type="none" w="med" len="med"/>
                      <a:tailEnd type="none" w="med" len="med"/>
                    </a:lnT>
                    <a:lnB w="12700" cap="flat" cmpd="sng" algn="ctr">
                      <a:solidFill>
                        <a:srgbClr val="00CD5C"/>
                      </a:solidFill>
                      <a:prstDash val="solid"/>
                      <a:round/>
                      <a:headEnd type="none" w="med" len="med"/>
                      <a:tailEnd type="none" w="med" len="med"/>
                    </a:lnB>
                    <a:noFill/>
                  </a:tcPr>
                </a:tc>
                <a:tc>
                  <a:txBody>
                    <a:bodyPr/>
                    <a:lstStyle/>
                    <a:p>
                      <a:pPr algn="ctr" fontAlgn="base"/>
                      <a:r>
                        <a:rPr lang="en-US" sz="2800">
                          <a:solidFill>
                            <a:schemeClr val="bg1"/>
                          </a:solidFill>
                          <a:effectLst/>
                        </a:rPr>
                        <a:t>0.804</a:t>
                      </a:r>
                    </a:p>
                  </a:txBody>
                  <a:tcPr marT="50292" marB="50292" anchor="ctr">
                    <a:lnL w="9525" cap="flat" cmpd="sng" algn="ctr">
                      <a:solidFill>
                        <a:srgbClr val="40C35C"/>
                      </a:solidFill>
                      <a:prstDash val="solid"/>
                      <a:round/>
                      <a:headEnd type="none" w="med" len="med"/>
                      <a:tailEnd type="none" w="med" len="med"/>
                    </a:lnL>
                    <a:lnR w="9525" cap="flat" cmpd="sng" algn="ctr">
                      <a:solidFill>
                        <a:srgbClr val="70D55C"/>
                      </a:solidFill>
                      <a:prstDash val="solid"/>
                      <a:round/>
                      <a:headEnd type="none" w="med" len="med"/>
                      <a:tailEnd type="none" w="med" len="med"/>
                    </a:lnR>
                    <a:lnT w="12700" cap="flat" cmpd="sng" algn="ctr">
                      <a:solidFill>
                        <a:srgbClr val="40C35C"/>
                      </a:solidFill>
                      <a:prstDash val="solid"/>
                      <a:round/>
                      <a:headEnd type="none" w="med" len="med"/>
                      <a:tailEnd type="none" w="med" len="med"/>
                    </a:lnT>
                    <a:lnB w="12700" cap="flat" cmpd="sng" algn="ctr">
                      <a:solidFill>
                        <a:srgbClr val="800A5D"/>
                      </a:solidFill>
                      <a:prstDash val="solid"/>
                      <a:round/>
                      <a:headEnd type="none" w="med" len="med"/>
                      <a:tailEnd type="none" w="med" len="med"/>
                    </a:lnB>
                    <a:noFill/>
                  </a:tcPr>
                </a:tc>
                <a:tc>
                  <a:txBody>
                    <a:bodyPr/>
                    <a:lstStyle/>
                    <a:p>
                      <a:pPr algn="ctr" fontAlgn="base"/>
                      <a:r>
                        <a:rPr lang="en-US" sz="2800">
                          <a:solidFill>
                            <a:schemeClr val="bg1"/>
                          </a:solidFill>
                          <a:effectLst/>
                        </a:rPr>
                        <a:t>0.905</a:t>
                      </a:r>
                    </a:p>
                  </a:txBody>
                  <a:tcPr marT="50292" marB="50292" anchor="ctr">
                    <a:lnL w="9525" cap="flat" cmpd="sng" algn="ctr">
                      <a:solidFill>
                        <a:srgbClr val="70D55C"/>
                      </a:solidFill>
                      <a:prstDash val="solid"/>
                      <a:round/>
                      <a:headEnd type="none" w="med" len="med"/>
                      <a:tailEnd type="none" w="med" len="med"/>
                    </a:lnL>
                    <a:lnR w="9525" cap="flat" cmpd="sng" algn="ctr">
                      <a:solidFill>
                        <a:srgbClr val="60F75C"/>
                      </a:solidFill>
                      <a:prstDash val="solid"/>
                      <a:round/>
                      <a:headEnd type="none" w="med" len="med"/>
                      <a:tailEnd type="none" w="med" len="med"/>
                    </a:lnR>
                    <a:lnT w="12700" cap="flat" cmpd="sng" algn="ctr">
                      <a:solidFill>
                        <a:srgbClr val="70D55C"/>
                      </a:solidFill>
                      <a:prstDash val="solid"/>
                      <a:round/>
                      <a:headEnd type="none" w="med" len="med"/>
                      <a:tailEnd type="none" w="med" len="med"/>
                    </a:lnT>
                    <a:lnB w="12700" cap="flat" cmpd="sng" algn="ctr">
                      <a:solidFill>
                        <a:srgbClr val="F0215D"/>
                      </a:solidFill>
                      <a:prstDash val="solid"/>
                      <a:round/>
                      <a:headEnd type="none" w="med" len="med"/>
                      <a:tailEnd type="none" w="med" len="med"/>
                    </a:lnB>
                    <a:noFill/>
                  </a:tcPr>
                </a:tc>
                <a:tc>
                  <a:txBody>
                    <a:bodyPr/>
                    <a:lstStyle/>
                    <a:p>
                      <a:pPr algn="ctr" fontAlgn="base"/>
                      <a:r>
                        <a:rPr lang="en-US" sz="2800">
                          <a:solidFill>
                            <a:schemeClr val="bg1"/>
                          </a:solidFill>
                          <a:effectLst/>
                        </a:rPr>
                        <a:t>0.095</a:t>
                      </a:r>
                    </a:p>
                  </a:txBody>
                  <a:tcPr marT="50292" marB="50292" anchor="ctr">
                    <a:lnL w="9525" cap="flat" cmpd="sng" algn="ctr">
                      <a:solidFill>
                        <a:srgbClr val="60F75C"/>
                      </a:solidFill>
                      <a:prstDash val="solid"/>
                      <a:round/>
                      <a:headEnd type="none" w="med" len="med"/>
                      <a:tailEnd type="none" w="med" len="med"/>
                    </a:lnL>
                    <a:lnR w="9525" cap="flat" cmpd="sng" algn="ctr">
                      <a:solidFill>
                        <a:srgbClr val="F0095D"/>
                      </a:solidFill>
                      <a:prstDash val="solid"/>
                      <a:round/>
                      <a:headEnd type="none" w="med" len="med"/>
                      <a:tailEnd type="none" w="med" len="med"/>
                    </a:lnR>
                    <a:lnT w="12700" cap="flat" cmpd="sng" algn="ctr">
                      <a:solidFill>
                        <a:srgbClr val="60F75C"/>
                      </a:solidFill>
                      <a:prstDash val="solid"/>
                      <a:round/>
                      <a:headEnd type="none" w="med" len="med"/>
                      <a:tailEnd type="none" w="med" len="med"/>
                    </a:lnT>
                    <a:lnB w="12700" cap="flat" cmpd="sng" algn="ctr">
                      <a:solidFill>
                        <a:srgbClr val="20805C"/>
                      </a:solidFill>
                      <a:prstDash val="solid"/>
                      <a:round/>
                      <a:headEnd type="none" w="med" len="med"/>
                      <a:tailEnd type="none" w="med" len="med"/>
                    </a:lnB>
                    <a:noFill/>
                  </a:tcPr>
                </a:tc>
                <a:tc>
                  <a:txBody>
                    <a:bodyPr/>
                    <a:lstStyle/>
                    <a:p>
                      <a:pPr algn="ctr" fontAlgn="base"/>
                      <a:r>
                        <a:rPr lang="en-US" sz="2800" dirty="0">
                          <a:solidFill>
                            <a:schemeClr val="bg1"/>
                          </a:solidFill>
                          <a:effectLst/>
                        </a:rPr>
                        <a:t>0.196</a:t>
                      </a:r>
                    </a:p>
                  </a:txBody>
                  <a:tcPr marT="50292" marB="50292" anchor="ctr">
                    <a:lnL w="9525" cap="flat" cmpd="sng" algn="ctr">
                      <a:solidFill>
                        <a:srgbClr val="F0095D"/>
                      </a:solidFill>
                      <a:prstDash val="solid"/>
                      <a:round/>
                      <a:headEnd type="none" w="med" len="med"/>
                      <a:tailEnd type="none" w="med" len="med"/>
                    </a:lnL>
                    <a:lnR w="9525" cap="flat" cmpd="sng" algn="ctr">
                      <a:solidFill>
                        <a:srgbClr val="F0095D"/>
                      </a:solidFill>
                      <a:prstDash val="solid"/>
                      <a:round/>
                      <a:headEnd type="none" w="med" len="med"/>
                      <a:tailEnd type="none" w="med" len="med"/>
                    </a:lnR>
                    <a:lnT w="12700" cap="flat" cmpd="sng" algn="ctr">
                      <a:solidFill>
                        <a:srgbClr val="F0095D"/>
                      </a:solidFill>
                      <a:prstDash val="solid"/>
                      <a:round/>
                      <a:headEnd type="none" w="med" len="med"/>
                      <a:tailEnd type="none" w="med" len="med"/>
                    </a:lnT>
                    <a:lnB w="12700" cap="flat" cmpd="sng" algn="ctr">
                      <a:solidFill>
                        <a:srgbClr val="F0855C"/>
                      </a:solidFill>
                      <a:prstDash val="solid"/>
                      <a:round/>
                      <a:headEnd type="none" w="med" len="med"/>
                      <a:tailEnd type="none" w="med" len="med"/>
                    </a:lnB>
                    <a:noFill/>
                  </a:tcPr>
                </a:tc>
                <a:extLst>
                  <a:ext uri="{0D108BD9-81ED-4DB2-BD59-A6C34878D82A}">
                    <a16:rowId xmlns:a16="http://schemas.microsoft.com/office/drawing/2014/main" val="4013865716"/>
                  </a:ext>
                </a:extLst>
              </a:tr>
              <a:tr h="845312">
                <a:tc>
                  <a:txBody>
                    <a:bodyPr/>
                    <a:lstStyle/>
                    <a:p>
                      <a:pPr algn="ctr" fontAlgn="base"/>
                      <a:r>
                        <a:rPr lang="en-US" sz="2800">
                          <a:solidFill>
                            <a:schemeClr val="bg1"/>
                          </a:solidFill>
                          <a:effectLst/>
                        </a:rPr>
                        <a:t>0.4</a:t>
                      </a:r>
                    </a:p>
                  </a:txBody>
                  <a:tcPr marT="50292" marB="50292" anchor="ctr">
                    <a:lnL w="9525" cap="flat" cmpd="sng" algn="ctr">
                      <a:solidFill>
                        <a:srgbClr val="70BA5C"/>
                      </a:solidFill>
                      <a:prstDash val="solid"/>
                      <a:round/>
                      <a:headEnd type="none" w="med" len="med"/>
                      <a:tailEnd type="none" w="med" len="med"/>
                    </a:lnL>
                    <a:lnR w="9525" cap="flat" cmpd="sng" algn="ctr">
                      <a:solidFill>
                        <a:srgbClr val="00CD5C"/>
                      </a:solidFill>
                      <a:prstDash val="solid"/>
                      <a:round/>
                      <a:headEnd type="none" w="med" len="med"/>
                      <a:tailEnd type="none" w="med" len="med"/>
                    </a:lnR>
                    <a:lnT w="12700" cap="flat" cmpd="sng" algn="ctr">
                      <a:solidFill>
                        <a:srgbClr val="70BA5C"/>
                      </a:solidFill>
                      <a:prstDash val="solid"/>
                      <a:round/>
                      <a:headEnd type="none" w="med" len="med"/>
                      <a:tailEnd type="none" w="med" len="med"/>
                    </a:lnT>
                    <a:lnB w="12700" cap="flat" cmpd="sng" algn="ctr">
                      <a:solidFill>
                        <a:srgbClr val="B0C25C"/>
                      </a:solidFill>
                      <a:prstDash val="solid"/>
                      <a:round/>
                      <a:headEnd type="none" w="med" len="med"/>
                      <a:tailEnd type="none" w="med" len="med"/>
                    </a:lnB>
                    <a:noFill/>
                  </a:tcPr>
                </a:tc>
                <a:tc>
                  <a:txBody>
                    <a:bodyPr/>
                    <a:lstStyle/>
                    <a:p>
                      <a:pPr algn="ctr" fontAlgn="base"/>
                      <a:r>
                        <a:rPr lang="en-US" sz="2800" dirty="0">
                          <a:solidFill>
                            <a:schemeClr val="bg1"/>
                          </a:solidFill>
                          <a:effectLst/>
                        </a:rPr>
                        <a:t>0.872</a:t>
                      </a:r>
                    </a:p>
                  </a:txBody>
                  <a:tcPr marT="50292" marB="50292" anchor="ctr">
                    <a:lnL w="9525" cap="flat" cmpd="sng" algn="ctr">
                      <a:solidFill>
                        <a:srgbClr val="00CD5C"/>
                      </a:solidFill>
                      <a:prstDash val="solid"/>
                      <a:round/>
                      <a:headEnd type="none" w="med" len="med"/>
                      <a:tailEnd type="none" w="med" len="med"/>
                    </a:lnL>
                    <a:lnR w="9525" cap="flat" cmpd="sng" algn="ctr">
                      <a:solidFill>
                        <a:srgbClr val="800A5D"/>
                      </a:solidFill>
                      <a:prstDash val="solid"/>
                      <a:round/>
                      <a:headEnd type="none" w="med" len="med"/>
                      <a:tailEnd type="none" w="med" len="med"/>
                    </a:lnR>
                    <a:lnT w="12700" cap="flat" cmpd="sng" algn="ctr">
                      <a:solidFill>
                        <a:srgbClr val="00CD5C"/>
                      </a:solidFill>
                      <a:prstDash val="solid"/>
                      <a:round/>
                      <a:headEnd type="none" w="med" len="med"/>
                      <a:tailEnd type="none" w="med" len="med"/>
                    </a:lnT>
                    <a:lnB w="12700" cap="flat" cmpd="sng" algn="ctr">
                      <a:solidFill>
                        <a:srgbClr val="E00A5D"/>
                      </a:solidFill>
                      <a:prstDash val="solid"/>
                      <a:round/>
                      <a:headEnd type="none" w="med" len="med"/>
                      <a:tailEnd type="none" w="med" len="med"/>
                    </a:lnB>
                    <a:noFill/>
                  </a:tcPr>
                </a:tc>
                <a:tc>
                  <a:txBody>
                    <a:bodyPr/>
                    <a:lstStyle/>
                    <a:p>
                      <a:pPr algn="ctr" fontAlgn="base"/>
                      <a:r>
                        <a:rPr lang="en-US" sz="2800" dirty="0">
                          <a:solidFill>
                            <a:schemeClr val="bg1"/>
                          </a:solidFill>
                          <a:effectLst/>
                        </a:rPr>
                        <a:t>0.804</a:t>
                      </a:r>
                    </a:p>
                  </a:txBody>
                  <a:tcPr marT="50292" marB="50292" anchor="ctr">
                    <a:lnL w="9525" cap="flat" cmpd="sng" algn="ctr">
                      <a:solidFill>
                        <a:srgbClr val="800A5D"/>
                      </a:solidFill>
                      <a:prstDash val="solid"/>
                      <a:round/>
                      <a:headEnd type="none" w="med" len="med"/>
                      <a:tailEnd type="none" w="med" len="med"/>
                    </a:lnL>
                    <a:lnR w="9525" cap="flat" cmpd="sng" algn="ctr">
                      <a:solidFill>
                        <a:srgbClr val="F0215D"/>
                      </a:solidFill>
                      <a:prstDash val="solid"/>
                      <a:round/>
                      <a:headEnd type="none" w="med" len="med"/>
                      <a:tailEnd type="none" w="med" len="med"/>
                    </a:lnR>
                    <a:lnT w="12700" cap="flat" cmpd="sng" algn="ctr">
                      <a:solidFill>
                        <a:srgbClr val="800A5D"/>
                      </a:solidFill>
                      <a:prstDash val="solid"/>
                      <a:round/>
                      <a:headEnd type="none" w="med" len="med"/>
                      <a:tailEnd type="none" w="med" len="med"/>
                    </a:lnT>
                    <a:lnB w="12700" cap="flat" cmpd="sng" algn="ctr">
                      <a:solidFill>
                        <a:srgbClr val="A0605C"/>
                      </a:solidFill>
                      <a:prstDash val="solid"/>
                      <a:round/>
                      <a:headEnd type="none" w="med" len="med"/>
                      <a:tailEnd type="none" w="med" len="med"/>
                    </a:lnB>
                    <a:noFill/>
                  </a:tcPr>
                </a:tc>
                <a:tc>
                  <a:txBody>
                    <a:bodyPr/>
                    <a:lstStyle/>
                    <a:p>
                      <a:pPr algn="ctr" fontAlgn="base"/>
                      <a:r>
                        <a:rPr lang="en-US" sz="2800" dirty="0">
                          <a:solidFill>
                            <a:schemeClr val="bg1"/>
                          </a:solidFill>
                          <a:effectLst/>
                        </a:rPr>
                        <a:t>0.905</a:t>
                      </a:r>
                    </a:p>
                  </a:txBody>
                  <a:tcPr marT="50292" marB="50292" anchor="ctr">
                    <a:lnL w="9525" cap="flat" cmpd="sng" algn="ctr">
                      <a:solidFill>
                        <a:srgbClr val="F0215D"/>
                      </a:solidFill>
                      <a:prstDash val="solid"/>
                      <a:round/>
                      <a:headEnd type="none" w="med" len="med"/>
                      <a:tailEnd type="none" w="med" len="med"/>
                    </a:lnL>
                    <a:lnR w="9525" cap="flat" cmpd="sng" algn="ctr">
                      <a:solidFill>
                        <a:srgbClr val="20805C"/>
                      </a:solidFill>
                      <a:prstDash val="solid"/>
                      <a:round/>
                      <a:headEnd type="none" w="med" len="med"/>
                      <a:tailEnd type="none" w="med" len="med"/>
                    </a:lnR>
                    <a:lnT w="12700" cap="flat" cmpd="sng" algn="ctr">
                      <a:solidFill>
                        <a:srgbClr val="F0215D"/>
                      </a:solidFill>
                      <a:prstDash val="solid"/>
                      <a:round/>
                      <a:headEnd type="none" w="med" len="med"/>
                      <a:tailEnd type="none" w="med" len="med"/>
                    </a:lnT>
                    <a:lnB w="12700" cap="flat" cmpd="sng" algn="ctr">
                      <a:solidFill>
                        <a:srgbClr val="A0785C"/>
                      </a:solidFill>
                      <a:prstDash val="solid"/>
                      <a:round/>
                      <a:headEnd type="none" w="med" len="med"/>
                      <a:tailEnd type="none" w="med" len="med"/>
                    </a:lnB>
                    <a:noFill/>
                  </a:tcPr>
                </a:tc>
                <a:tc>
                  <a:txBody>
                    <a:bodyPr/>
                    <a:lstStyle/>
                    <a:p>
                      <a:pPr algn="ctr" fontAlgn="base"/>
                      <a:r>
                        <a:rPr lang="en-US" sz="2800">
                          <a:solidFill>
                            <a:schemeClr val="bg1"/>
                          </a:solidFill>
                          <a:effectLst/>
                        </a:rPr>
                        <a:t>0.095</a:t>
                      </a:r>
                    </a:p>
                  </a:txBody>
                  <a:tcPr marT="50292" marB="50292" anchor="ctr">
                    <a:lnL w="9525" cap="flat" cmpd="sng" algn="ctr">
                      <a:solidFill>
                        <a:srgbClr val="20805C"/>
                      </a:solidFill>
                      <a:prstDash val="solid"/>
                      <a:round/>
                      <a:headEnd type="none" w="med" len="med"/>
                      <a:tailEnd type="none" w="med" len="med"/>
                    </a:lnL>
                    <a:lnR w="9525" cap="flat" cmpd="sng" algn="ctr">
                      <a:solidFill>
                        <a:srgbClr val="F0855C"/>
                      </a:solidFill>
                      <a:prstDash val="solid"/>
                      <a:round/>
                      <a:headEnd type="none" w="med" len="med"/>
                      <a:tailEnd type="none" w="med" len="med"/>
                    </a:lnR>
                    <a:lnT w="12700" cap="flat" cmpd="sng" algn="ctr">
                      <a:solidFill>
                        <a:srgbClr val="20805C"/>
                      </a:solidFill>
                      <a:prstDash val="solid"/>
                      <a:round/>
                      <a:headEnd type="none" w="med" len="med"/>
                      <a:tailEnd type="none" w="med" len="med"/>
                    </a:lnT>
                    <a:lnB w="12700" cap="flat" cmpd="sng" algn="ctr">
                      <a:solidFill>
                        <a:srgbClr val="40995C"/>
                      </a:solidFill>
                      <a:prstDash val="solid"/>
                      <a:round/>
                      <a:headEnd type="none" w="med" len="med"/>
                      <a:tailEnd type="none" w="med" len="med"/>
                    </a:lnB>
                    <a:noFill/>
                  </a:tcPr>
                </a:tc>
                <a:tc>
                  <a:txBody>
                    <a:bodyPr/>
                    <a:lstStyle/>
                    <a:p>
                      <a:pPr algn="ctr" fontAlgn="base"/>
                      <a:r>
                        <a:rPr lang="en-US" sz="2800" dirty="0">
                          <a:solidFill>
                            <a:schemeClr val="bg1"/>
                          </a:solidFill>
                          <a:effectLst/>
                        </a:rPr>
                        <a:t>0.196</a:t>
                      </a:r>
                    </a:p>
                  </a:txBody>
                  <a:tcPr marT="50292" marB="50292" anchor="ctr">
                    <a:lnL w="9525" cap="flat" cmpd="sng" algn="ctr">
                      <a:solidFill>
                        <a:srgbClr val="F0855C"/>
                      </a:solidFill>
                      <a:prstDash val="solid"/>
                      <a:round/>
                      <a:headEnd type="none" w="med" len="med"/>
                      <a:tailEnd type="none" w="med" len="med"/>
                    </a:lnL>
                    <a:lnR w="9525" cap="flat" cmpd="sng" algn="ctr">
                      <a:solidFill>
                        <a:srgbClr val="F0855C"/>
                      </a:solidFill>
                      <a:prstDash val="solid"/>
                      <a:round/>
                      <a:headEnd type="none" w="med" len="med"/>
                      <a:tailEnd type="none" w="med" len="med"/>
                    </a:lnR>
                    <a:lnT w="12700" cap="flat" cmpd="sng" algn="ctr">
                      <a:solidFill>
                        <a:srgbClr val="F0855C"/>
                      </a:solidFill>
                      <a:prstDash val="solid"/>
                      <a:round/>
                      <a:headEnd type="none" w="med" len="med"/>
                      <a:tailEnd type="none" w="med" len="med"/>
                    </a:lnT>
                    <a:lnB w="12700" cap="flat" cmpd="sng" algn="ctr">
                      <a:solidFill>
                        <a:srgbClr val="D09F5C"/>
                      </a:solidFill>
                      <a:prstDash val="solid"/>
                      <a:round/>
                      <a:headEnd type="none" w="med" len="med"/>
                      <a:tailEnd type="none" w="med" len="med"/>
                    </a:lnB>
                    <a:noFill/>
                  </a:tcPr>
                </a:tc>
                <a:extLst>
                  <a:ext uri="{0D108BD9-81ED-4DB2-BD59-A6C34878D82A}">
                    <a16:rowId xmlns:a16="http://schemas.microsoft.com/office/drawing/2014/main" val="2879786667"/>
                  </a:ext>
                </a:extLst>
              </a:tr>
              <a:tr h="778498">
                <a:tc>
                  <a:txBody>
                    <a:bodyPr/>
                    <a:lstStyle/>
                    <a:p>
                      <a:pPr algn="ctr" fontAlgn="base"/>
                      <a:r>
                        <a:rPr lang="en-US" sz="2800">
                          <a:solidFill>
                            <a:schemeClr val="bg1"/>
                          </a:solidFill>
                          <a:effectLst/>
                        </a:rPr>
                        <a:t>0.3</a:t>
                      </a:r>
                    </a:p>
                  </a:txBody>
                  <a:tcPr marT="50292" marB="50292" anchor="ctr">
                    <a:lnL w="9525" cap="flat" cmpd="sng" algn="ctr">
                      <a:solidFill>
                        <a:srgbClr val="B0C25C"/>
                      </a:solidFill>
                      <a:prstDash val="solid"/>
                      <a:round/>
                      <a:headEnd type="none" w="med" len="med"/>
                      <a:tailEnd type="none" w="med" len="med"/>
                    </a:lnL>
                    <a:lnR w="9525" cap="flat" cmpd="sng" algn="ctr">
                      <a:solidFill>
                        <a:srgbClr val="E00A5D"/>
                      </a:solidFill>
                      <a:prstDash val="solid"/>
                      <a:round/>
                      <a:headEnd type="none" w="med" len="med"/>
                      <a:tailEnd type="none" w="med" len="med"/>
                    </a:lnR>
                    <a:lnT w="12700" cap="flat" cmpd="sng" algn="ctr">
                      <a:solidFill>
                        <a:srgbClr val="B0C25C"/>
                      </a:solidFill>
                      <a:prstDash val="solid"/>
                      <a:round/>
                      <a:headEnd type="none" w="med" len="med"/>
                      <a:tailEnd type="none" w="med" len="med"/>
                    </a:lnT>
                    <a:lnB w="9525" cap="flat" cmpd="sng" algn="ctr">
                      <a:solidFill>
                        <a:srgbClr val="B0C25C"/>
                      </a:solidFill>
                      <a:prstDash val="solid"/>
                      <a:round/>
                      <a:headEnd type="none" w="med" len="med"/>
                      <a:tailEnd type="none" w="med" len="med"/>
                    </a:lnB>
                    <a:noFill/>
                  </a:tcPr>
                </a:tc>
                <a:tc>
                  <a:txBody>
                    <a:bodyPr/>
                    <a:lstStyle/>
                    <a:p>
                      <a:pPr algn="ctr" fontAlgn="base"/>
                      <a:r>
                        <a:rPr lang="en-US" sz="2800" dirty="0">
                          <a:solidFill>
                            <a:schemeClr val="bg1"/>
                          </a:solidFill>
                          <a:effectLst/>
                        </a:rPr>
                        <a:t>0.858</a:t>
                      </a:r>
                    </a:p>
                  </a:txBody>
                  <a:tcPr marT="50292" marB="50292" anchor="ctr">
                    <a:lnL w="9525" cap="flat" cmpd="sng" algn="ctr">
                      <a:solidFill>
                        <a:srgbClr val="E00A5D"/>
                      </a:solidFill>
                      <a:prstDash val="solid"/>
                      <a:round/>
                      <a:headEnd type="none" w="med" len="med"/>
                      <a:tailEnd type="none" w="med" len="med"/>
                    </a:lnL>
                    <a:lnR w="9525" cap="flat" cmpd="sng" algn="ctr">
                      <a:solidFill>
                        <a:srgbClr val="A0605C"/>
                      </a:solidFill>
                      <a:prstDash val="solid"/>
                      <a:round/>
                      <a:headEnd type="none" w="med" len="med"/>
                      <a:tailEnd type="none" w="med" len="med"/>
                    </a:lnR>
                    <a:lnT w="12700" cap="flat" cmpd="sng" algn="ctr">
                      <a:solidFill>
                        <a:srgbClr val="E00A5D"/>
                      </a:solidFill>
                      <a:prstDash val="solid"/>
                      <a:round/>
                      <a:headEnd type="none" w="med" len="med"/>
                      <a:tailEnd type="none" w="med" len="med"/>
                    </a:lnT>
                    <a:lnB w="9525" cap="flat" cmpd="sng" algn="ctr">
                      <a:solidFill>
                        <a:srgbClr val="E00A5D"/>
                      </a:solidFill>
                      <a:prstDash val="solid"/>
                      <a:round/>
                      <a:headEnd type="none" w="med" len="med"/>
                      <a:tailEnd type="none" w="med" len="med"/>
                    </a:lnB>
                    <a:noFill/>
                  </a:tcPr>
                </a:tc>
                <a:tc>
                  <a:txBody>
                    <a:bodyPr/>
                    <a:lstStyle/>
                    <a:p>
                      <a:pPr algn="ctr" fontAlgn="base"/>
                      <a:r>
                        <a:rPr lang="en-US" sz="2800" dirty="0">
                          <a:solidFill>
                            <a:schemeClr val="bg1"/>
                          </a:solidFill>
                          <a:effectLst/>
                        </a:rPr>
                        <a:t>0.870</a:t>
                      </a:r>
                    </a:p>
                  </a:txBody>
                  <a:tcPr marT="50292" marB="50292" anchor="ctr">
                    <a:lnL w="9525" cap="flat" cmpd="sng" algn="ctr">
                      <a:solidFill>
                        <a:srgbClr val="A0605C"/>
                      </a:solidFill>
                      <a:prstDash val="solid"/>
                      <a:round/>
                      <a:headEnd type="none" w="med" len="med"/>
                      <a:tailEnd type="none" w="med" len="med"/>
                    </a:lnL>
                    <a:lnR w="9525" cap="flat" cmpd="sng" algn="ctr">
                      <a:solidFill>
                        <a:srgbClr val="A0785C"/>
                      </a:solidFill>
                      <a:prstDash val="solid"/>
                      <a:round/>
                      <a:headEnd type="none" w="med" len="med"/>
                      <a:tailEnd type="none" w="med" len="med"/>
                    </a:lnR>
                    <a:lnT w="12700" cap="flat" cmpd="sng" algn="ctr">
                      <a:solidFill>
                        <a:srgbClr val="A0605C"/>
                      </a:solidFill>
                      <a:prstDash val="solid"/>
                      <a:round/>
                      <a:headEnd type="none" w="med" len="med"/>
                      <a:tailEnd type="none" w="med" len="med"/>
                    </a:lnT>
                    <a:lnB w="9525" cap="flat" cmpd="sng" algn="ctr">
                      <a:solidFill>
                        <a:srgbClr val="A0605C"/>
                      </a:solidFill>
                      <a:prstDash val="solid"/>
                      <a:round/>
                      <a:headEnd type="none" w="med" len="med"/>
                      <a:tailEnd type="none" w="med" len="med"/>
                    </a:lnB>
                    <a:noFill/>
                  </a:tcPr>
                </a:tc>
                <a:tc>
                  <a:txBody>
                    <a:bodyPr/>
                    <a:lstStyle/>
                    <a:p>
                      <a:pPr algn="ctr" fontAlgn="base"/>
                      <a:r>
                        <a:rPr lang="en-US" sz="2800" dirty="0">
                          <a:solidFill>
                            <a:schemeClr val="bg1"/>
                          </a:solidFill>
                          <a:effectLst/>
                        </a:rPr>
                        <a:t>0.853</a:t>
                      </a:r>
                    </a:p>
                  </a:txBody>
                  <a:tcPr marT="50292" marB="50292" anchor="ctr">
                    <a:lnL w="9525" cap="flat" cmpd="sng" algn="ctr">
                      <a:solidFill>
                        <a:srgbClr val="A0785C"/>
                      </a:solidFill>
                      <a:prstDash val="solid"/>
                      <a:round/>
                      <a:headEnd type="none" w="med" len="med"/>
                      <a:tailEnd type="none" w="med" len="med"/>
                    </a:lnL>
                    <a:lnR w="9525" cap="flat" cmpd="sng" algn="ctr">
                      <a:solidFill>
                        <a:srgbClr val="40995C"/>
                      </a:solidFill>
                      <a:prstDash val="solid"/>
                      <a:round/>
                      <a:headEnd type="none" w="med" len="med"/>
                      <a:tailEnd type="none" w="med" len="med"/>
                    </a:lnR>
                    <a:lnT w="12700" cap="flat" cmpd="sng" algn="ctr">
                      <a:solidFill>
                        <a:srgbClr val="A0785C"/>
                      </a:solidFill>
                      <a:prstDash val="solid"/>
                      <a:round/>
                      <a:headEnd type="none" w="med" len="med"/>
                      <a:tailEnd type="none" w="med" len="med"/>
                    </a:lnT>
                    <a:lnB w="9525" cap="flat" cmpd="sng" algn="ctr">
                      <a:solidFill>
                        <a:srgbClr val="A0785C"/>
                      </a:solidFill>
                      <a:prstDash val="solid"/>
                      <a:round/>
                      <a:headEnd type="none" w="med" len="med"/>
                      <a:tailEnd type="none" w="med" len="med"/>
                    </a:lnB>
                    <a:noFill/>
                  </a:tcPr>
                </a:tc>
                <a:tc>
                  <a:txBody>
                    <a:bodyPr/>
                    <a:lstStyle/>
                    <a:p>
                      <a:pPr algn="ctr" fontAlgn="base"/>
                      <a:r>
                        <a:rPr lang="en-US" sz="2800" dirty="0">
                          <a:solidFill>
                            <a:schemeClr val="bg1"/>
                          </a:solidFill>
                          <a:effectLst/>
                        </a:rPr>
                        <a:t>0.147</a:t>
                      </a:r>
                    </a:p>
                  </a:txBody>
                  <a:tcPr marT="50292" marB="50292" anchor="ctr">
                    <a:lnL w="9525" cap="flat" cmpd="sng" algn="ctr">
                      <a:solidFill>
                        <a:srgbClr val="40995C"/>
                      </a:solidFill>
                      <a:prstDash val="solid"/>
                      <a:round/>
                      <a:headEnd type="none" w="med" len="med"/>
                      <a:tailEnd type="none" w="med" len="med"/>
                    </a:lnL>
                    <a:lnR w="9525" cap="flat" cmpd="sng" algn="ctr">
                      <a:solidFill>
                        <a:srgbClr val="D09F5C"/>
                      </a:solidFill>
                      <a:prstDash val="solid"/>
                      <a:round/>
                      <a:headEnd type="none" w="med" len="med"/>
                      <a:tailEnd type="none" w="med" len="med"/>
                    </a:lnR>
                    <a:lnT w="12700" cap="flat" cmpd="sng" algn="ctr">
                      <a:solidFill>
                        <a:srgbClr val="40995C"/>
                      </a:solidFill>
                      <a:prstDash val="solid"/>
                      <a:round/>
                      <a:headEnd type="none" w="med" len="med"/>
                      <a:tailEnd type="none" w="med" len="med"/>
                    </a:lnT>
                    <a:lnB w="9525" cap="flat" cmpd="sng" algn="ctr">
                      <a:solidFill>
                        <a:srgbClr val="40995C"/>
                      </a:solidFill>
                      <a:prstDash val="solid"/>
                      <a:round/>
                      <a:headEnd type="none" w="med" len="med"/>
                      <a:tailEnd type="none" w="med" len="med"/>
                    </a:lnB>
                    <a:noFill/>
                  </a:tcPr>
                </a:tc>
                <a:tc>
                  <a:txBody>
                    <a:bodyPr/>
                    <a:lstStyle/>
                    <a:p>
                      <a:pPr algn="ctr" fontAlgn="base"/>
                      <a:r>
                        <a:rPr lang="en-US" sz="2800" dirty="0">
                          <a:solidFill>
                            <a:schemeClr val="bg1"/>
                          </a:solidFill>
                          <a:effectLst/>
                        </a:rPr>
                        <a:t>0.130</a:t>
                      </a:r>
                    </a:p>
                  </a:txBody>
                  <a:tcPr marT="50292" marB="50292" anchor="ctr">
                    <a:lnL w="9525" cap="flat" cmpd="sng" algn="ctr">
                      <a:solidFill>
                        <a:srgbClr val="D09F5C"/>
                      </a:solidFill>
                      <a:prstDash val="solid"/>
                      <a:round/>
                      <a:headEnd type="none" w="med" len="med"/>
                      <a:tailEnd type="none" w="med" len="med"/>
                    </a:lnL>
                    <a:lnR w="9525" cap="flat" cmpd="sng" algn="ctr">
                      <a:solidFill>
                        <a:srgbClr val="D09F5C"/>
                      </a:solidFill>
                      <a:prstDash val="solid"/>
                      <a:round/>
                      <a:headEnd type="none" w="med" len="med"/>
                      <a:tailEnd type="none" w="med" len="med"/>
                    </a:lnR>
                    <a:lnT w="12700" cap="flat" cmpd="sng" algn="ctr">
                      <a:solidFill>
                        <a:srgbClr val="D09F5C"/>
                      </a:solidFill>
                      <a:prstDash val="solid"/>
                      <a:round/>
                      <a:headEnd type="none" w="med" len="med"/>
                      <a:tailEnd type="none" w="med" len="med"/>
                    </a:lnT>
                    <a:lnB w="9525" cap="flat" cmpd="sng" algn="ctr">
                      <a:solidFill>
                        <a:srgbClr val="D09F5C"/>
                      </a:solidFill>
                      <a:prstDash val="solid"/>
                      <a:round/>
                      <a:headEnd type="none" w="med" len="med"/>
                      <a:tailEnd type="none" w="med" len="med"/>
                    </a:lnB>
                    <a:noFill/>
                  </a:tcPr>
                </a:tc>
                <a:extLst>
                  <a:ext uri="{0D108BD9-81ED-4DB2-BD59-A6C34878D82A}">
                    <a16:rowId xmlns:a16="http://schemas.microsoft.com/office/drawing/2014/main" val="1657725073"/>
                  </a:ext>
                </a:extLst>
              </a:tr>
            </a:tbl>
          </a:graphicData>
        </a:graphic>
      </p:graphicFrame>
      <p:sp>
        <p:nvSpPr>
          <p:cNvPr id="5" name="TextBox 4">
            <a:extLst>
              <a:ext uri="{FF2B5EF4-FFF2-40B4-BE49-F238E27FC236}">
                <a16:creationId xmlns:a16="http://schemas.microsoft.com/office/drawing/2014/main" id="{4D5767CC-3FD9-BCF8-3C99-64BDECF3465E}"/>
              </a:ext>
            </a:extLst>
          </p:cNvPr>
          <p:cNvSpPr txBox="1"/>
          <p:nvPr/>
        </p:nvSpPr>
        <p:spPr>
          <a:xfrm>
            <a:off x="781047" y="6188007"/>
            <a:ext cx="16725900" cy="3847207"/>
          </a:xfrm>
          <a:prstGeom prst="rect">
            <a:avLst/>
          </a:prstGeom>
          <a:noFill/>
        </p:spPr>
        <p:txBody>
          <a:bodyPr wrap="square" rtlCol="0">
            <a:spAutoFit/>
          </a:bodyPr>
          <a:lstStyle/>
          <a:p>
            <a:pPr algn="ctr"/>
            <a:r>
              <a:rPr lang="en-US" sz="3200" b="1" i="1" u="sng" dirty="0">
                <a:solidFill>
                  <a:schemeClr val="bg1"/>
                </a:solidFill>
              </a:rPr>
              <a:t>Insights:</a:t>
            </a:r>
          </a:p>
          <a:p>
            <a:pPr algn="ctr"/>
            <a:endParaRPr lang="en-US" sz="2800" dirty="0">
              <a:solidFill>
                <a:schemeClr val="bg1"/>
              </a:solidFill>
            </a:endParaRPr>
          </a:p>
          <a:p>
            <a:pPr algn="ctr"/>
            <a:r>
              <a:rPr lang="en-US" sz="2800" b="1" u="sng" dirty="0">
                <a:solidFill>
                  <a:schemeClr val="bg1"/>
                </a:solidFill>
              </a:rPr>
              <a:t>Accuracy: </a:t>
            </a:r>
            <a:r>
              <a:rPr lang="en-US" sz="2800" dirty="0">
                <a:solidFill>
                  <a:schemeClr val="bg1"/>
                </a:solidFill>
              </a:rPr>
              <a:t>The model maintains consistent accuracy across different cutoff values, ranging from 85.8% to 87.2%.</a:t>
            </a:r>
          </a:p>
          <a:p>
            <a:pPr algn="ctr"/>
            <a:endParaRPr lang="en-US" sz="2800" dirty="0">
              <a:solidFill>
                <a:schemeClr val="bg1"/>
              </a:solidFill>
            </a:endParaRPr>
          </a:p>
          <a:p>
            <a:pPr algn="ctr"/>
            <a:r>
              <a:rPr lang="en-US" sz="2800" b="1" u="sng" dirty="0">
                <a:solidFill>
                  <a:schemeClr val="bg1"/>
                </a:solidFill>
              </a:rPr>
              <a:t>Sensitivity: </a:t>
            </a:r>
            <a:r>
              <a:rPr lang="en-US" sz="2800" dirty="0">
                <a:solidFill>
                  <a:schemeClr val="bg1"/>
                </a:solidFill>
              </a:rPr>
              <a:t>Sensitivity is relatively stable at higher cutoff values but shows a noticeable increase at 0.3, indicating improved detection of true positive cases.</a:t>
            </a:r>
          </a:p>
          <a:p>
            <a:pPr algn="ctr"/>
            <a:endParaRPr lang="en-US" sz="2800" dirty="0">
              <a:solidFill>
                <a:schemeClr val="bg1"/>
              </a:solidFill>
            </a:endParaRPr>
          </a:p>
          <a:p>
            <a:pPr algn="ctr"/>
            <a:r>
              <a:rPr lang="en-US" sz="2800" b="1" u="sng" dirty="0">
                <a:solidFill>
                  <a:schemeClr val="bg1"/>
                </a:solidFill>
              </a:rPr>
              <a:t>Specificity: </a:t>
            </a:r>
            <a:r>
              <a:rPr lang="en-US" sz="2800" dirty="0">
                <a:solidFill>
                  <a:schemeClr val="bg1"/>
                </a:solidFill>
              </a:rPr>
              <a:t>Specificity remains high across all cutoff values, indicating a good ability to identify true negative cases.</a:t>
            </a:r>
          </a:p>
          <a:p>
            <a:endParaRPr lang="en-US" sz="1600" dirty="0"/>
          </a:p>
        </p:txBody>
      </p:sp>
    </p:spTree>
    <p:extLst>
      <p:ext uri="{BB962C8B-B14F-4D97-AF65-F5344CB8AC3E}">
        <p14:creationId xmlns:p14="http://schemas.microsoft.com/office/powerpoint/2010/main" val="175233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55858-E2BA-BDCB-0931-475E60F041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BEA76F-585D-005F-30A9-94D30A99B8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0BC52A17-E112-DB4F-C5F0-C6B14C9412A0}"/>
              </a:ext>
            </a:extLst>
          </p:cNvPr>
          <p:cNvSpPr txBox="1">
            <a:spLocks/>
          </p:cNvSpPr>
          <p:nvPr/>
        </p:nvSpPr>
        <p:spPr>
          <a:xfrm>
            <a:off x="781048" y="565635"/>
            <a:ext cx="16725901"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PERFORMANCE METRICS FOR  KNN MODEL</a:t>
            </a:r>
          </a:p>
        </p:txBody>
      </p:sp>
      <p:graphicFrame>
        <p:nvGraphicFramePr>
          <p:cNvPr id="4" name="Table 3">
            <a:extLst>
              <a:ext uri="{FF2B5EF4-FFF2-40B4-BE49-F238E27FC236}">
                <a16:creationId xmlns:a16="http://schemas.microsoft.com/office/drawing/2014/main" id="{97B1C212-CFD6-B835-41B2-824AE286072B}"/>
              </a:ext>
            </a:extLst>
          </p:cNvPr>
          <p:cNvGraphicFramePr>
            <a:graphicFrameLocks noGrp="1"/>
          </p:cNvGraphicFramePr>
          <p:nvPr/>
        </p:nvGraphicFramePr>
        <p:xfrm>
          <a:off x="2008236" y="2205906"/>
          <a:ext cx="14271523" cy="3730316"/>
        </p:xfrm>
        <a:graphic>
          <a:graphicData uri="http://schemas.openxmlformats.org/drawingml/2006/table">
            <a:tbl>
              <a:tblPr/>
              <a:tblGrid>
                <a:gridCol w="2370233">
                  <a:extLst>
                    <a:ext uri="{9D8B030D-6E8A-4147-A177-3AD203B41FA5}">
                      <a16:colId xmlns:a16="http://schemas.microsoft.com/office/drawing/2014/main" val="1783570074"/>
                    </a:ext>
                  </a:extLst>
                </a:gridCol>
                <a:gridCol w="2380258">
                  <a:extLst>
                    <a:ext uri="{9D8B030D-6E8A-4147-A177-3AD203B41FA5}">
                      <a16:colId xmlns:a16="http://schemas.microsoft.com/office/drawing/2014/main" val="4086982561"/>
                    </a:ext>
                  </a:extLst>
                </a:gridCol>
                <a:gridCol w="2380258">
                  <a:extLst>
                    <a:ext uri="{9D8B030D-6E8A-4147-A177-3AD203B41FA5}">
                      <a16:colId xmlns:a16="http://schemas.microsoft.com/office/drawing/2014/main" val="3217683728"/>
                    </a:ext>
                  </a:extLst>
                </a:gridCol>
                <a:gridCol w="2380258">
                  <a:extLst>
                    <a:ext uri="{9D8B030D-6E8A-4147-A177-3AD203B41FA5}">
                      <a16:colId xmlns:a16="http://schemas.microsoft.com/office/drawing/2014/main" val="1273412843"/>
                    </a:ext>
                  </a:extLst>
                </a:gridCol>
                <a:gridCol w="2380258">
                  <a:extLst>
                    <a:ext uri="{9D8B030D-6E8A-4147-A177-3AD203B41FA5}">
                      <a16:colId xmlns:a16="http://schemas.microsoft.com/office/drawing/2014/main" val="2428004638"/>
                    </a:ext>
                  </a:extLst>
                </a:gridCol>
                <a:gridCol w="2380258">
                  <a:extLst>
                    <a:ext uri="{9D8B030D-6E8A-4147-A177-3AD203B41FA5}">
                      <a16:colId xmlns:a16="http://schemas.microsoft.com/office/drawing/2014/main" val="2339966454"/>
                    </a:ext>
                  </a:extLst>
                </a:gridCol>
              </a:tblGrid>
              <a:tr h="1261194">
                <a:tc>
                  <a:txBody>
                    <a:bodyPr/>
                    <a:lstStyle/>
                    <a:p>
                      <a:pPr algn="ctr" fontAlgn="b"/>
                      <a:r>
                        <a:rPr lang="en-US" sz="2800" b="1" dirty="0">
                          <a:solidFill>
                            <a:schemeClr val="bg1"/>
                          </a:solidFill>
                          <a:effectLst/>
                        </a:rPr>
                        <a:t>Cutoff</a:t>
                      </a:r>
                    </a:p>
                  </a:txBody>
                  <a:tcPr marT="50292" marB="50292" anchor="ctr">
                    <a:lnL w="9525" cap="flat" cmpd="sng" algn="ctr">
                      <a:solidFill>
                        <a:srgbClr val="E0E1D0"/>
                      </a:solidFill>
                      <a:prstDash val="solid"/>
                      <a:round/>
                      <a:headEnd type="none" w="med" len="med"/>
                      <a:tailEnd type="none" w="med" len="med"/>
                    </a:lnL>
                    <a:lnR w="9525" cap="flat" cmpd="sng" algn="ctr">
                      <a:solidFill>
                        <a:srgbClr val="20CFD0"/>
                      </a:solidFill>
                      <a:prstDash val="solid"/>
                      <a:round/>
                      <a:headEnd type="none" w="med" len="med"/>
                      <a:tailEnd type="none" w="med" len="med"/>
                    </a:lnR>
                    <a:lnT w="9525" cap="flat" cmpd="sng" algn="ctr">
                      <a:solidFill>
                        <a:srgbClr val="E0E1D0"/>
                      </a:solidFill>
                      <a:prstDash val="solid"/>
                      <a:round/>
                      <a:headEnd type="none" w="med" len="med"/>
                      <a:tailEnd type="none" w="med" len="med"/>
                    </a:lnT>
                    <a:lnB w="12700" cap="flat" cmpd="sng" algn="ctr">
                      <a:solidFill>
                        <a:srgbClr val="10B15C"/>
                      </a:solidFill>
                      <a:prstDash val="solid"/>
                      <a:round/>
                      <a:headEnd type="none" w="med" len="med"/>
                      <a:tailEnd type="none" w="med" len="med"/>
                    </a:lnB>
                    <a:noFill/>
                  </a:tcPr>
                </a:tc>
                <a:tc>
                  <a:txBody>
                    <a:bodyPr/>
                    <a:lstStyle/>
                    <a:p>
                      <a:pPr algn="ctr" fontAlgn="b"/>
                      <a:r>
                        <a:rPr lang="en-US" sz="2800" b="1" dirty="0">
                          <a:solidFill>
                            <a:schemeClr val="bg1"/>
                          </a:solidFill>
                          <a:effectLst/>
                        </a:rPr>
                        <a:t>Accuracy</a:t>
                      </a:r>
                    </a:p>
                  </a:txBody>
                  <a:tcPr marT="50292" marB="50292" anchor="ctr">
                    <a:lnL w="9525" cap="flat" cmpd="sng" algn="ctr">
                      <a:solidFill>
                        <a:srgbClr val="20CFD0"/>
                      </a:solidFill>
                      <a:prstDash val="solid"/>
                      <a:round/>
                      <a:headEnd type="none" w="med" len="med"/>
                      <a:tailEnd type="none" w="med" len="med"/>
                    </a:lnL>
                    <a:lnR w="9525" cap="flat" cmpd="sng" algn="ctr">
                      <a:solidFill>
                        <a:srgbClr val="70E8D0"/>
                      </a:solidFill>
                      <a:prstDash val="solid"/>
                      <a:round/>
                      <a:headEnd type="none" w="med" len="med"/>
                      <a:tailEnd type="none" w="med" len="med"/>
                    </a:lnR>
                    <a:lnT w="9525" cap="flat" cmpd="sng" algn="ctr">
                      <a:solidFill>
                        <a:srgbClr val="20CFD0"/>
                      </a:solidFill>
                      <a:prstDash val="solid"/>
                      <a:round/>
                      <a:headEnd type="none" w="med" len="med"/>
                      <a:tailEnd type="none" w="med" len="med"/>
                    </a:lnT>
                    <a:lnB w="12700" cap="flat" cmpd="sng" algn="ctr">
                      <a:solidFill>
                        <a:srgbClr val="60BB5C"/>
                      </a:solidFill>
                      <a:prstDash val="solid"/>
                      <a:round/>
                      <a:headEnd type="none" w="med" len="med"/>
                      <a:tailEnd type="none" w="med" len="med"/>
                    </a:lnB>
                    <a:noFill/>
                  </a:tcPr>
                </a:tc>
                <a:tc>
                  <a:txBody>
                    <a:bodyPr/>
                    <a:lstStyle/>
                    <a:p>
                      <a:pPr algn="ctr" fontAlgn="b"/>
                      <a:r>
                        <a:rPr lang="en-US" sz="2800" b="1" dirty="0">
                          <a:solidFill>
                            <a:schemeClr val="bg1"/>
                          </a:solidFill>
                          <a:effectLst/>
                        </a:rPr>
                        <a:t>Sensitivity</a:t>
                      </a:r>
                    </a:p>
                  </a:txBody>
                  <a:tcPr marT="50292" marB="50292" anchor="ctr">
                    <a:lnL w="9525" cap="flat" cmpd="sng" algn="ctr">
                      <a:solidFill>
                        <a:srgbClr val="70E8D0"/>
                      </a:solidFill>
                      <a:prstDash val="solid"/>
                      <a:round/>
                      <a:headEnd type="none" w="med" len="med"/>
                      <a:tailEnd type="none" w="med" len="med"/>
                    </a:lnL>
                    <a:lnR w="9525" cap="flat" cmpd="sng" algn="ctr">
                      <a:solidFill>
                        <a:srgbClr val="B0D8D0"/>
                      </a:solidFill>
                      <a:prstDash val="solid"/>
                      <a:round/>
                      <a:headEnd type="none" w="med" len="med"/>
                      <a:tailEnd type="none" w="med" len="med"/>
                    </a:lnR>
                    <a:lnT w="9525" cap="flat" cmpd="sng" algn="ctr">
                      <a:solidFill>
                        <a:srgbClr val="70E8D0"/>
                      </a:solidFill>
                      <a:prstDash val="solid"/>
                      <a:round/>
                      <a:headEnd type="none" w="med" len="med"/>
                      <a:tailEnd type="none" w="med" len="med"/>
                    </a:lnT>
                    <a:lnB w="12700" cap="flat" cmpd="sng" algn="ctr">
                      <a:solidFill>
                        <a:srgbClr val="40C35C"/>
                      </a:solidFill>
                      <a:prstDash val="solid"/>
                      <a:round/>
                      <a:headEnd type="none" w="med" len="med"/>
                      <a:tailEnd type="none" w="med" len="med"/>
                    </a:lnB>
                    <a:noFill/>
                  </a:tcPr>
                </a:tc>
                <a:tc>
                  <a:txBody>
                    <a:bodyPr/>
                    <a:lstStyle/>
                    <a:p>
                      <a:pPr algn="ctr" fontAlgn="b"/>
                      <a:r>
                        <a:rPr lang="en-US" sz="2800" b="1" dirty="0">
                          <a:solidFill>
                            <a:schemeClr val="bg1"/>
                          </a:solidFill>
                          <a:effectLst/>
                        </a:rPr>
                        <a:t>Specificity</a:t>
                      </a:r>
                    </a:p>
                  </a:txBody>
                  <a:tcPr marT="50292" marB="50292" anchor="ctr">
                    <a:lnL w="9525" cap="flat" cmpd="sng" algn="ctr">
                      <a:solidFill>
                        <a:srgbClr val="B0D8D0"/>
                      </a:solidFill>
                      <a:prstDash val="solid"/>
                      <a:round/>
                      <a:headEnd type="none" w="med" len="med"/>
                      <a:tailEnd type="none" w="med" len="med"/>
                    </a:lnL>
                    <a:lnR w="9525" cap="flat" cmpd="sng" algn="ctr">
                      <a:solidFill>
                        <a:srgbClr val="50D5D0"/>
                      </a:solidFill>
                      <a:prstDash val="solid"/>
                      <a:round/>
                      <a:headEnd type="none" w="med" len="med"/>
                      <a:tailEnd type="none" w="med" len="med"/>
                    </a:lnR>
                    <a:lnT w="9525" cap="flat" cmpd="sng" algn="ctr">
                      <a:solidFill>
                        <a:srgbClr val="B0D8D0"/>
                      </a:solidFill>
                      <a:prstDash val="solid"/>
                      <a:round/>
                      <a:headEnd type="none" w="med" len="med"/>
                      <a:tailEnd type="none" w="med" len="med"/>
                    </a:lnT>
                    <a:lnB w="12700" cap="flat" cmpd="sng" algn="ctr">
                      <a:solidFill>
                        <a:srgbClr val="70D55C"/>
                      </a:solidFill>
                      <a:prstDash val="solid"/>
                      <a:round/>
                      <a:headEnd type="none" w="med" len="med"/>
                      <a:tailEnd type="none" w="med" len="med"/>
                    </a:lnB>
                    <a:noFill/>
                  </a:tcPr>
                </a:tc>
                <a:tc>
                  <a:txBody>
                    <a:bodyPr/>
                    <a:lstStyle/>
                    <a:p>
                      <a:pPr algn="ctr" fontAlgn="b"/>
                      <a:r>
                        <a:rPr lang="en-US" sz="2800" b="1" dirty="0">
                          <a:solidFill>
                            <a:schemeClr val="bg1"/>
                          </a:solidFill>
                          <a:effectLst/>
                        </a:rPr>
                        <a:t>False Positive Rate (FPR)</a:t>
                      </a:r>
                    </a:p>
                  </a:txBody>
                  <a:tcPr marT="50292" marB="50292" anchor="ctr">
                    <a:lnL w="9525" cap="flat" cmpd="sng" algn="ctr">
                      <a:solidFill>
                        <a:srgbClr val="50D5D0"/>
                      </a:solidFill>
                      <a:prstDash val="solid"/>
                      <a:round/>
                      <a:headEnd type="none" w="med" len="med"/>
                      <a:tailEnd type="none" w="med" len="med"/>
                    </a:lnL>
                    <a:lnR w="9525" cap="flat" cmpd="sng" algn="ctr">
                      <a:solidFill>
                        <a:srgbClr val="B0B0F0"/>
                      </a:solidFill>
                      <a:prstDash val="solid"/>
                      <a:round/>
                      <a:headEnd type="none" w="med" len="med"/>
                      <a:tailEnd type="none" w="med" len="med"/>
                    </a:lnR>
                    <a:lnT w="9525" cap="flat" cmpd="sng" algn="ctr">
                      <a:solidFill>
                        <a:srgbClr val="50D5D0"/>
                      </a:solidFill>
                      <a:prstDash val="solid"/>
                      <a:round/>
                      <a:headEnd type="none" w="med" len="med"/>
                      <a:tailEnd type="none" w="med" len="med"/>
                    </a:lnT>
                    <a:lnB w="12700" cap="flat" cmpd="sng" algn="ctr">
                      <a:solidFill>
                        <a:srgbClr val="60F75C"/>
                      </a:solidFill>
                      <a:prstDash val="solid"/>
                      <a:round/>
                      <a:headEnd type="none" w="med" len="med"/>
                      <a:tailEnd type="none" w="med" len="med"/>
                    </a:lnB>
                    <a:noFill/>
                  </a:tcPr>
                </a:tc>
                <a:tc>
                  <a:txBody>
                    <a:bodyPr/>
                    <a:lstStyle/>
                    <a:p>
                      <a:pPr algn="ctr" fontAlgn="b"/>
                      <a:r>
                        <a:rPr lang="en-US" sz="2800" b="1" dirty="0">
                          <a:solidFill>
                            <a:schemeClr val="bg1"/>
                          </a:solidFill>
                          <a:effectLst/>
                        </a:rPr>
                        <a:t>False Negative Rate (FNR)</a:t>
                      </a:r>
                    </a:p>
                  </a:txBody>
                  <a:tcPr marT="50292" marB="50292" anchor="ctr">
                    <a:lnL w="9525" cap="flat" cmpd="sng" algn="ctr">
                      <a:solidFill>
                        <a:srgbClr val="B0B0F0"/>
                      </a:solidFill>
                      <a:prstDash val="solid"/>
                      <a:round/>
                      <a:headEnd type="none" w="med" len="med"/>
                      <a:tailEnd type="none" w="med" len="med"/>
                    </a:lnL>
                    <a:lnR w="9525" cap="flat" cmpd="sng" algn="ctr">
                      <a:solidFill>
                        <a:srgbClr val="B0B0F0"/>
                      </a:solidFill>
                      <a:prstDash val="solid"/>
                      <a:round/>
                      <a:headEnd type="none" w="med" len="med"/>
                      <a:tailEnd type="none" w="med" len="med"/>
                    </a:lnR>
                    <a:lnT w="9525" cap="flat" cmpd="sng" algn="ctr">
                      <a:solidFill>
                        <a:srgbClr val="B0B0F0"/>
                      </a:solidFill>
                      <a:prstDash val="solid"/>
                      <a:round/>
                      <a:headEnd type="none" w="med" len="med"/>
                      <a:tailEnd type="none" w="med" len="med"/>
                    </a:lnT>
                    <a:lnB w="12700" cap="flat" cmpd="sng" algn="ctr">
                      <a:solidFill>
                        <a:srgbClr val="F0095D"/>
                      </a:solidFill>
                      <a:prstDash val="solid"/>
                      <a:round/>
                      <a:headEnd type="none" w="med" len="med"/>
                      <a:tailEnd type="none" w="med" len="med"/>
                    </a:lnB>
                    <a:noFill/>
                  </a:tcPr>
                </a:tc>
                <a:extLst>
                  <a:ext uri="{0D108BD9-81ED-4DB2-BD59-A6C34878D82A}">
                    <a16:rowId xmlns:a16="http://schemas.microsoft.com/office/drawing/2014/main" val="1599394176"/>
                  </a:ext>
                </a:extLst>
              </a:tr>
              <a:tr h="845312">
                <a:tc>
                  <a:txBody>
                    <a:bodyPr/>
                    <a:lstStyle/>
                    <a:p>
                      <a:pPr algn="ctr" fontAlgn="base"/>
                      <a:r>
                        <a:rPr lang="en-US" sz="2800" dirty="0">
                          <a:solidFill>
                            <a:schemeClr val="bg1"/>
                          </a:solidFill>
                          <a:effectLst/>
                        </a:rPr>
                        <a:t>0.5</a:t>
                      </a:r>
                    </a:p>
                  </a:txBody>
                  <a:tcPr marT="50292" marB="50292" anchor="ctr">
                    <a:lnL w="9525" cap="flat" cmpd="sng" algn="ctr">
                      <a:solidFill>
                        <a:srgbClr val="10B15C"/>
                      </a:solidFill>
                      <a:prstDash val="solid"/>
                      <a:round/>
                      <a:headEnd type="none" w="med" len="med"/>
                      <a:tailEnd type="none" w="med" len="med"/>
                    </a:lnL>
                    <a:lnR w="9525" cap="flat" cmpd="sng" algn="ctr">
                      <a:solidFill>
                        <a:srgbClr val="60BB5C"/>
                      </a:solidFill>
                      <a:prstDash val="solid"/>
                      <a:round/>
                      <a:headEnd type="none" w="med" len="med"/>
                      <a:tailEnd type="none" w="med" len="med"/>
                    </a:lnR>
                    <a:lnT w="12700" cap="flat" cmpd="sng" algn="ctr">
                      <a:solidFill>
                        <a:srgbClr val="10B15C"/>
                      </a:solidFill>
                      <a:prstDash val="solid"/>
                      <a:round/>
                      <a:headEnd type="none" w="med" len="med"/>
                      <a:tailEnd type="none" w="med" len="med"/>
                    </a:lnT>
                    <a:lnB w="12700" cap="flat" cmpd="sng" algn="ctr">
                      <a:solidFill>
                        <a:srgbClr val="70BA5C"/>
                      </a:solidFill>
                      <a:prstDash val="solid"/>
                      <a:round/>
                      <a:headEnd type="none" w="med" len="med"/>
                      <a:tailEnd type="none" w="med" len="med"/>
                    </a:lnB>
                    <a:noFill/>
                  </a:tcPr>
                </a:tc>
                <a:tc>
                  <a:txBody>
                    <a:bodyPr/>
                    <a:lstStyle/>
                    <a:p>
                      <a:pPr algn="ctr" fontAlgn="base"/>
                      <a:r>
                        <a:rPr lang="en-US" sz="2800" dirty="0">
                          <a:solidFill>
                            <a:schemeClr val="bg1"/>
                          </a:solidFill>
                          <a:effectLst/>
                        </a:rPr>
                        <a:t>0.872</a:t>
                      </a:r>
                    </a:p>
                  </a:txBody>
                  <a:tcPr marT="50292" marB="50292" anchor="ctr">
                    <a:lnL w="9525" cap="flat" cmpd="sng" algn="ctr">
                      <a:solidFill>
                        <a:srgbClr val="60BB5C"/>
                      </a:solidFill>
                      <a:prstDash val="solid"/>
                      <a:round/>
                      <a:headEnd type="none" w="med" len="med"/>
                      <a:tailEnd type="none" w="med" len="med"/>
                    </a:lnL>
                    <a:lnR w="9525" cap="flat" cmpd="sng" algn="ctr">
                      <a:solidFill>
                        <a:srgbClr val="40C35C"/>
                      </a:solidFill>
                      <a:prstDash val="solid"/>
                      <a:round/>
                      <a:headEnd type="none" w="med" len="med"/>
                      <a:tailEnd type="none" w="med" len="med"/>
                    </a:lnR>
                    <a:lnT w="12700" cap="flat" cmpd="sng" algn="ctr">
                      <a:solidFill>
                        <a:srgbClr val="60BB5C"/>
                      </a:solidFill>
                      <a:prstDash val="solid"/>
                      <a:round/>
                      <a:headEnd type="none" w="med" len="med"/>
                      <a:tailEnd type="none" w="med" len="med"/>
                    </a:lnT>
                    <a:lnB w="12700" cap="flat" cmpd="sng" algn="ctr">
                      <a:solidFill>
                        <a:srgbClr val="00CD5C"/>
                      </a:solidFill>
                      <a:prstDash val="solid"/>
                      <a:round/>
                      <a:headEnd type="none" w="med" len="med"/>
                      <a:tailEnd type="none" w="med" len="med"/>
                    </a:lnB>
                    <a:noFill/>
                  </a:tcPr>
                </a:tc>
                <a:tc>
                  <a:txBody>
                    <a:bodyPr/>
                    <a:lstStyle/>
                    <a:p>
                      <a:pPr algn="ctr" fontAlgn="base"/>
                      <a:r>
                        <a:rPr lang="en-US" sz="2800">
                          <a:solidFill>
                            <a:schemeClr val="bg1"/>
                          </a:solidFill>
                          <a:effectLst/>
                        </a:rPr>
                        <a:t>0.804</a:t>
                      </a:r>
                    </a:p>
                  </a:txBody>
                  <a:tcPr marT="50292" marB="50292" anchor="ctr">
                    <a:lnL w="9525" cap="flat" cmpd="sng" algn="ctr">
                      <a:solidFill>
                        <a:srgbClr val="40C35C"/>
                      </a:solidFill>
                      <a:prstDash val="solid"/>
                      <a:round/>
                      <a:headEnd type="none" w="med" len="med"/>
                      <a:tailEnd type="none" w="med" len="med"/>
                    </a:lnL>
                    <a:lnR w="9525" cap="flat" cmpd="sng" algn="ctr">
                      <a:solidFill>
                        <a:srgbClr val="70D55C"/>
                      </a:solidFill>
                      <a:prstDash val="solid"/>
                      <a:round/>
                      <a:headEnd type="none" w="med" len="med"/>
                      <a:tailEnd type="none" w="med" len="med"/>
                    </a:lnR>
                    <a:lnT w="12700" cap="flat" cmpd="sng" algn="ctr">
                      <a:solidFill>
                        <a:srgbClr val="40C35C"/>
                      </a:solidFill>
                      <a:prstDash val="solid"/>
                      <a:round/>
                      <a:headEnd type="none" w="med" len="med"/>
                      <a:tailEnd type="none" w="med" len="med"/>
                    </a:lnT>
                    <a:lnB w="12700" cap="flat" cmpd="sng" algn="ctr">
                      <a:solidFill>
                        <a:srgbClr val="800A5D"/>
                      </a:solidFill>
                      <a:prstDash val="solid"/>
                      <a:round/>
                      <a:headEnd type="none" w="med" len="med"/>
                      <a:tailEnd type="none" w="med" len="med"/>
                    </a:lnB>
                    <a:noFill/>
                  </a:tcPr>
                </a:tc>
                <a:tc>
                  <a:txBody>
                    <a:bodyPr/>
                    <a:lstStyle/>
                    <a:p>
                      <a:pPr algn="ctr" fontAlgn="base"/>
                      <a:r>
                        <a:rPr lang="en-US" sz="2800">
                          <a:solidFill>
                            <a:schemeClr val="bg1"/>
                          </a:solidFill>
                          <a:effectLst/>
                        </a:rPr>
                        <a:t>0.905</a:t>
                      </a:r>
                    </a:p>
                  </a:txBody>
                  <a:tcPr marT="50292" marB="50292" anchor="ctr">
                    <a:lnL w="9525" cap="flat" cmpd="sng" algn="ctr">
                      <a:solidFill>
                        <a:srgbClr val="70D55C"/>
                      </a:solidFill>
                      <a:prstDash val="solid"/>
                      <a:round/>
                      <a:headEnd type="none" w="med" len="med"/>
                      <a:tailEnd type="none" w="med" len="med"/>
                    </a:lnL>
                    <a:lnR w="9525" cap="flat" cmpd="sng" algn="ctr">
                      <a:solidFill>
                        <a:srgbClr val="60F75C"/>
                      </a:solidFill>
                      <a:prstDash val="solid"/>
                      <a:round/>
                      <a:headEnd type="none" w="med" len="med"/>
                      <a:tailEnd type="none" w="med" len="med"/>
                    </a:lnR>
                    <a:lnT w="12700" cap="flat" cmpd="sng" algn="ctr">
                      <a:solidFill>
                        <a:srgbClr val="70D55C"/>
                      </a:solidFill>
                      <a:prstDash val="solid"/>
                      <a:round/>
                      <a:headEnd type="none" w="med" len="med"/>
                      <a:tailEnd type="none" w="med" len="med"/>
                    </a:lnT>
                    <a:lnB w="12700" cap="flat" cmpd="sng" algn="ctr">
                      <a:solidFill>
                        <a:srgbClr val="F0215D"/>
                      </a:solidFill>
                      <a:prstDash val="solid"/>
                      <a:round/>
                      <a:headEnd type="none" w="med" len="med"/>
                      <a:tailEnd type="none" w="med" len="med"/>
                    </a:lnB>
                    <a:noFill/>
                  </a:tcPr>
                </a:tc>
                <a:tc>
                  <a:txBody>
                    <a:bodyPr/>
                    <a:lstStyle/>
                    <a:p>
                      <a:pPr algn="ctr" fontAlgn="base"/>
                      <a:r>
                        <a:rPr lang="en-US" sz="2800">
                          <a:solidFill>
                            <a:schemeClr val="bg1"/>
                          </a:solidFill>
                          <a:effectLst/>
                        </a:rPr>
                        <a:t>0.095</a:t>
                      </a:r>
                    </a:p>
                  </a:txBody>
                  <a:tcPr marT="50292" marB="50292" anchor="ctr">
                    <a:lnL w="9525" cap="flat" cmpd="sng" algn="ctr">
                      <a:solidFill>
                        <a:srgbClr val="60F75C"/>
                      </a:solidFill>
                      <a:prstDash val="solid"/>
                      <a:round/>
                      <a:headEnd type="none" w="med" len="med"/>
                      <a:tailEnd type="none" w="med" len="med"/>
                    </a:lnL>
                    <a:lnR w="9525" cap="flat" cmpd="sng" algn="ctr">
                      <a:solidFill>
                        <a:srgbClr val="F0095D"/>
                      </a:solidFill>
                      <a:prstDash val="solid"/>
                      <a:round/>
                      <a:headEnd type="none" w="med" len="med"/>
                      <a:tailEnd type="none" w="med" len="med"/>
                    </a:lnR>
                    <a:lnT w="12700" cap="flat" cmpd="sng" algn="ctr">
                      <a:solidFill>
                        <a:srgbClr val="60F75C"/>
                      </a:solidFill>
                      <a:prstDash val="solid"/>
                      <a:round/>
                      <a:headEnd type="none" w="med" len="med"/>
                      <a:tailEnd type="none" w="med" len="med"/>
                    </a:lnT>
                    <a:lnB w="12700" cap="flat" cmpd="sng" algn="ctr">
                      <a:solidFill>
                        <a:srgbClr val="20805C"/>
                      </a:solidFill>
                      <a:prstDash val="solid"/>
                      <a:round/>
                      <a:headEnd type="none" w="med" len="med"/>
                      <a:tailEnd type="none" w="med" len="med"/>
                    </a:lnB>
                    <a:noFill/>
                  </a:tcPr>
                </a:tc>
                <a:tc>
                  <a:txBody>
                    <a:bodyPr/>
                    <a:lstStyle/>
                    <a:p>
                      <a:pPr algn="ctr" fontAlgn="base"/>
                      <a:r>
                        <a:rPr lang="en-US" sz="2800" dirty="0">
                          <a:solidFill>
                            <a:schemeClr val="bg1"/>
                          </a:solidFill>
                          <a:effectLst/>
                        </a:rPr>
                        <a:t>0.196</a:t>
                      </a:r>
                    </a:p>
                  </a:txBody>
                  <a:tcPr marT="50292" marB="50292" anchor="ctr">
                    <a:lnL w="9525" cap="flat" cmpd="sng" algn="ctr">
                      <a:solidFill>
                        <a:srgbClr val="F0095D"/>
                      </a:solidFill>
                      <a:prstDash val="solid"/>
                      <a:round/>
                      <a:headEnd type="none" w="med" len="med"/>
                      <a:tailEnd type="none" w="med" len="med"/>
                    </a:lnL>
                    <a:lnR w="9525" cap="flat" cmpd="sng" algn="ctr">
                      <a:solidFill>
                        <a:srgbClr val="F0095D"/>
                      </a:solidFill>
                      <a:prstDash val="solid"/>
                      <a:round/>
                      <a:headEnd type="none" w="med" len="med"/>
                      <a:tailEnd type="none" w="med" len="med"/>
                    </a:lnR>
                    <a:lnT w="12700" cap="flat" cmpd="sng" algn="ctr">
                      <a:solidFill>
                        <a:srgbClr val="F0095D"/>
                      </a:solidFill>
                      <a:prstDash val="solid"/>
                      <a:round/>
                      <a:headEnd type="none" w="med" len="med"/>
                      <a:tailEnd type="none" w="med" len="med"/>
                    </a:lnT>
                    <a:lnB w="12700" cap="flat" cmpd="sng" algn="ctr">
                      <a:solidFill>
                        <a:srgbClr val="F0855C"/>
                      </a:solidFill>
                      <a:prstDash val="solid"/>
                      <a:round/>
                      <a:headEnd type="none" w="med" len="med"/>
                      <a:tailEnd type="none" w="med" len="med"/>
                    </a:lnB>
                    <a:noFill/>
                  </a:tcPr>
                </a:tc>
                <a:extLst>
                  <a:ext uri="{0D108BD9-81ED-4DB2-BD59-A6C34878D82A}">
                    <a16:rowId xmlns:a16="http://schemas.microsoft.com/office/drawing/2014/main" val="4013865716"/>
                  </a:ext>
                </a:extLst>
              </a:tr>
              <a:tr h="845312">
                <a:tc>
                  <a:txBody>
                    <a:bodyPr/>
                    <a:lstStyle/>
                    <a:p>
                      <a:pPr algn="ctr" fontAlgn="base"/>
                      <a:r>
                        <a:rPr lang="en-US" sz="2800">
                          <a:solidFill>
                            <a:schemeClr val="bg1"/>
                          </a:solidFill>
                          <a:effectLst/>
                        </a:rPr>
                        <a:t>0.4</a:t>
                      </a:r>
                    </a:p>
                  </a:txBody>
                  <a:tcPr marT="50292" marB="50292" anchor="ctr">
                    <a:lnL w="9525" cap="flat" cmpd="sng" algn="ctr">
                      <a:solidFill>
                        <a:srgbClr val="70BA5C"/>
                      </a:solidFill>
                      <a:prstDash val="solid"/>
                      <a:round/>
                      <a:headEnd type="none" w="med" len="med"/>
                      <a:tailEnd type="none" w="med" len="med"/>
                    </a:lnL>
                    <a:lnR w="9525" cap="flat" cmpd="sng" algn="ctr">
                      <a:solidFill>
                        <a:srgbClr val="00CD5C"/>
                      </a:solidFill>
                      <a:prstDash val="solid"/>
                      <a:round/>
                      <a:headEnd type="none" w="med" len="med"/>
                      <a:tailEnd type="none" w="med" len="med"/>
                    </a:lnR>
                    <a:lnT w="12700" cap="flat" cmpd="sng" algn="ctr">
                      <a:solidFill>
                        <a:srgbClr val="70BA5C"/>
                      </a:solidFill>
                      <a:prstDash val="solid"/>
                      <a:round/>
                      <a:headEnd type="none" w="med" len="med"/>
                      <a:tailEnd type="none" w="med" len="med"/>
                    </a:lnT>
                    <a:lnB w="12700" cap="flat" cmpd="sng" algn="ctr">
                      <a:solidFill>
                        <a:srgbClr val="B0C25C"/>
                      </a:solidFill>
                      <a:prstDash val="solid"/>
                      <a:round/>
                      <a:headEnd type="none" w="med" len="med"/>
                      <a:tailEnd type="none" w="med" len="med"/>
                    </a:lnB>
                    <a:noFill/>
                  </a:tcPr>
                </a:tc>
                <a:tc>
                  <a:txBody>
                    <a:bodyPr/>
                    <a:lstStyle/>
                    <a:p>
                      <a:pPr algn="ctr" fontAlgn="base"/>
                      <a:r>
                        <a:rPr lang="en-US" sz="2800" dirty="0">
                          <a:solidFill>
                            <a:schemeClr val="bg1"/>
                          </a:solidFill>
                          <a:effectLst/>
                        </a:rPr>
                        <a:t>0.872</a:t>
                      </a:r>
                    </a:p>
                  </a:txBody>
                  <a:tcPr marT="50292" marB="50292" anchor="ctr">
                    <a:lnL w="9525" cap="flat" cmpd="sng" algn="ctr">
                      <a:solidFill>
                        <a:srgbClr val="00CD5C"/>
                      </a:solidFill>
                      <a:prstDash val="solid"/>
                      <a:round/>
                      <a:headEnd type="none" w="med" len="med"/>
                      <a:tailEnd type="none" w="med" len="med"/>
                    </a:lnL>
                    <a:lnR w="9525" cap="flat" cmpd="sng" algn="ctr">
                      <a:solidFill>
                        <a:srgbClr val="800A5D"/>
                      </a:solidFill>
                      <a:prstDash val="solid"/>
                      <a:round/>
                      <a:headEnd type="none" w="med" len="med"/>
                      <a:tailEnd type="none" w="med" len="med"/>
                    </a:lnR>
                    <a:lnT w="12700" cap="flat" cmpd="sng" algn="ctr">
                      <a:solidFill>
                        <a:srgbClr val="00CD5C"/>
                      </a:solidFill>
                      <a:prstDash val="solid"/>
                      <a:round/>
                      <a:headEnd type="none" w="med" len="med"/>
                      <a:tailEnd type="none" w="med" len="med"/>
                    </a:lnT>
                    <a:lnB w="12700" cap="flat" cmpd="sng" algn="ctr">
                      <a:solidFill>
                        <a:srgbClr val="E00A5D"/>
                      </a:solidFill>
                      <a:prstDash val="solid"/>
                      <a:round/>
                      <a:headEnd type="none" w="med" len="med"/>
                      <a:tailEnd type="none" w="med" len="med"/>
                    </a:lnB>
                    <a:noFill/>
                  </a:tcPr>
                </a:tc>
                <a:tc>
                  <a:txBody>
                    <a:bodyPr/>
                    <a:lstStyle/>
                    <a:p>
                      <a:pPr algn="ctr" fontAlgn="base"/>
                      <a:r>
                        <a:rPr lang="en-US" sz="2800" dirty="0">
                          <a:solidFill>
                            <a:schemeClr val="bg1"/>
                          </a:solidFill>
                          <a:effectLst/>
                        </a:rPr>
                        <a:t>0.804</a:t>
                      </a:r>
                    </a:p>
                  </a:txBody>
                  <a:tcPr marT="50292" marB="50292" anchor="ctr">
                    <a:lnL w="9525" cap="flat" cmpd="sng" algn="ctr">
                      <a:solidFill>
                        <a:srgbClr val="800A5D"/>
                      </a:solidFill>
                      <a:prstDash val="solid"/>
                      <a:round/>
                      <a:headEnd type="none" w="med" len="med"/>
                      <a:tailEnd type="none" w="med" len="med"/>
                    </a:lnL>
                    <a:lnR w="9525" cap="flat" cmpd="sng" algn="ctr">
                      <a:solidFill>
                        <a:srgbClr val="F0215D"/>
                      </a:solidFill>
                      <a:prstDash val="solid"/>
                      <a:round/>
                      <a:headEnd type="none" w="med" len="med"/>
                      <a:tailEnd type="none" w="med" len="med"/>
                    </a:lnR>
                    <a:lnT w="12700" cap="flat" cmpd="sng" algn="ctr">
                      <a:solidFill>
                        <a:srgbClr val="800A5D"/>
                      </a:solidFill>
                      <a:prstDash val="solid"/>
                      <a:round/>
                      <a:headEnd type="none" w="med" len="med"/>
                      <a:tailEnd type="none" w="med" len="med"/>
                    </a:lnT>
                    <a:lnB w="12700" cap="flat" cmpd="sng" algn="ctr">
                      <a:solidFill>
                        <a:srgbClr val="A0605C"/>
                      </a:solidFill>
                      <a:prstDash val="solid"/>
                      <a:round/>
                      <a:headEnd type="none" w="med" len="med"/>
                      <a:tailEnd type="none" w="med" len="med"/>
                    </a:lnB>
                    <a:noFill/>
                  </a:tcPr>
                </a:tc>
                <a:tc>
                  <a:txBody>
                    <a:bodyPr/>
                    <a:lstStyle/>
                    <a:p>
                      <a:pPr algn="ctr" fontAlgn="base"/>
                      <a:r>
                        <a:rPr lang="en-US" sz="2800" dirty="0">
                          <a:solidFill>
                            <a:schemeClr val="bg1"/>
                          </a:solidFill>
                          <a:effectLst/>
                        </a:rPr>
                        <a:t>0.905</a:t>
                      </a:r>
                    </a:p>
                  </a:txBody>
                  <a:tcPr marT="50292" marB="50292" anchor="ctr">
                    <a:lnL w="9525" cap="flat" cmpd="sng" algn="ctr">
                      <a:solidFill>
                        <a:srgbClr val="F0215D"/>
                      </a:solidFill>
                      <a:prstDash val="solid"/>
                      <a:round/>
                      <a:headEnd type="none" w="med" len="med"/>
                      <a:tailEnd type="none" w="med" len="med"/>
                    </a:lnL>
                    <a:lnR w="9525" cap="flat" cmpd="sng" algn="ctr">
                      <a:solidFill>
                        <a:srgbClr val="20805C"/>
                      </a:solidFill>
                      <a:prstDash val="solid"/>
                      <a:round/>
                      <a:headEnd type="none" w="med" len="med"/>
                      <a:tailEnd type="none" w="med" len="med"/>
                    </a:lnR>
                    <a:lnT w="12700" cap="flat" cmpd="sng" algn="ctr">
                      <a:solidFill>
                        <a:srgbClr val="F0215D"/>
                      </a:solidFill>
                      <a:prstDash val="solid"/>
                      <a:round/>
                      <a:headEnd type="none" w="med" len="med"/>
                      <a:tailEnd type="none" w="med" len="med"/>
                    </a:lnT>
                    <a:lnB w="12700" cap="flat" cmpd="sng" algn="ctr">
                      <a:solidFill>
                        <a:srgbClr val="A0785C"/>
                      </a:solidFill>
                      <a:prstDash val="solid"/>
                      <a:round/>
                      <a:headEnd type="none" w="med" len="med"/>
                      <a:tailEnd type="none" w="med" len="med"/>
                    </a:lnB>
                    <a:noFill/>
                  </a:tcPr>
                </a:tc>
                <a:tc>
                  <a:txBody>
                    <a:bodyPr/>
                    <a:lstStyle/>
                    <a:p>
                      <a:pPr algn="ctr" fontAlgn="base"/>
                      <a:r>
                        <a:rPr lang="en-US" sz="2800">
                          <a:solidFill>
                            <a:schemeClr val="bg1"/>
                          </a:solidFill>
                          <a:effectLst/>
                        </a:rPr>
                        <a:t>0.095</a:t>
                      </a:r>
                    </a:p>
                  </a:txBody>
                  <a:tcPr marT="50292" marB="50292" anchor="ctr">
                    <a:lnL w="9525" cap="flat" cmpd="sng" algn="ctr">
                      <a:solidFill>
                        <a:srgbClr val="20805C"/>
                      </a:solidFill>
                      <a:prstDash val="solid"/>
                      <a:round/>
                      <a:headEnd type="none" w="med" len="med"/>
                      <a:tailEnd type="none" w="med" len="med"/>
                    </a:lnL>
                    <a:lnR w="9525" cap="flat" cmpd="sng" algn="ctr">
                      <a:solidFill>
                        <a:srgbClr val="F0855C"/>
                      </a:solidFill>
                      <a:prstDash val="solid"/>
                      <a:round/>
                      <a:headEnd type="none" w="med" len="med"/>
                      <a:tailEnd type="none" w="med" len="med"/>
                    </a:lnR>
                    <a:lnT w="12700" cap="flat" cmpd="sng" algn="ctr">
                      <a:solidFill>
                        <a:srgbClr val="20805C"/>
                      </a:solidFill>
                      <a:prstDash val="solid"/>
                      <a:round/>
                      <a:headEnd type="none" w="med" len="med"/>
                      <a:tailEnd type="none" w="med" len="med"/>
                    </a:lnT>
                    <a:lnB w="12700" cap="flat" cmpd="sng" algn="ctr">
                      <a:solidFill>
                        <a:srgbClr val="40995C"/>
                      </a:solidFill>
                      <a:prstDash val="solid"/>
                      <a:round/>
                      <a:headEnd type="none" w="med" len="med"/>
                      <a:tailEnd type="none" w="med" len="med"/>
                    </a:lnB>
                    <a:noFill/>
                  </a:tcPr>
                </a:tc>
                <a:tc>
                  <a:txBody>
                    <a:bodyPr/>
                    <a:lstStyle/>
                    <a:p>
                      <a:pPr algn="ctr" fontAlgn="base"/>
                      <a:r>
                        <a:rPr lang="en-US" sz="2800" dirty="0">
                          <a:solidFill>
                            <a:schemeClr val="bg1"/>
                          </a:solidFill>
                          <a:effectLst/>
                        </a:rPr>
                        <a:t>0.196</a:t>
                      </a:r>
                    </a:p>
                  </a:txBody>
                  <a:tcPr marT="50292" marB="50292" anchor="ctr">
                    <a:lnL w="9525" cap="flat" cmpd="sng" algn="ctr">
                      <a:solidFill>
                        <a:srgbClr val="F0855C"/>
                      </a:solidFill>
                      <a:prstDash val="solid"/>
                      <a:round/>
                      <a:headEnd type="none" w="med" len="med"/>
                      <a:tailEnd type="none" w="med" len="med"/>
                    </a:lnL>
                    <a:lnR w="9525" cap="flat" cmpd="sng" algn="ctr">
                      <a:solidFill>
                        <a:srgbClr val="F0855C"/>
                      </a:solidFill>
                      <a:prstDash val="solid"/>
                      <a:round/>
                      <a:headEnd type="none" w="med" len="med"/>
                      <a:tailEnd type="none" w="med" len="med"/>
                    </a:lnR>
                    <a:lnT w="12700" cap="flat" cmpd="sng" algn="ctr">
                      <a:solidFill>
                        <a:srgbClr val="F0855C"/>
                      </a:solidFill>
                      <a:prstDash val="solid"/>
                      <a:round/>
                      <a:headEnd type="none" w="med" len="med"/>
                      <a:tailEnd type="none" w="med" len="med"/>
                    </a:lnT>
                    <a:lnB w="12700" cap="flat" cmpd="sng" algn="ctr">
                      <a:solidFill>
                        <a:srgbClr val="D09F5C"/>
                      </a:solidFill>
                      <a:prstDash val="solid"/>
                      <a:round/>
                      <a:headEnd type="none" w="med" len="med"/>
                      <a:tailEnd type="none" w="med" len="med"/>
                    </a:lnB>
                    <a:noFill/>
                  </a:tcPr>
                </a:tc>
                <a:extLst>
                  <a:ext uri="{0D108BD9-81ED-4DB2-BD59-A6C34878D82A}">
                    <a16:rowId xmlns:a16="http://schemas.microsoft.com/office/drawing/2014/main" val="2879786667"/>
                  </a:ext>
                </a:extLst>
              </a:tr>
              <a:tr h="778498">
                <a:tc>
                  <a:txBody>
                    <a:bodyPr/>
                    <a:lstStyle/>
                    <a:p>
                      <a:pPr algn="ctr" fontAlgn="base"/>
                      <a:r>
                        <a:rPr lang="en-US" sz="2800">
                          <a:solidFill>
                            <a:schemeClr val="bg1"/>
                          </a:solidFill>
                          <a:effectLst/>
                        </a:rPr>
                        <a:t>0.3</a:t>
                      </a:r>
                    </a:p>
                  </a:txBody>
                  <a:tcPr marT="50292" marB="50292" anchor="ctr">
                    <a:lnL w="9525" cap="flat" cmpd="sng" algn="ctr">
                      <a:solidFill>
                        <a:srgbClr val="B0C25C"/>
                      </a:solidFill>
                      <a:prstDash val="solid"/>
                      <a:round/>
                      <a:headEnd type="none" w="med" len="med"/>
                      <a:tailEnd type="none" w="med" len="med"/>
                    </a:lnL>
                    <a:lnR w="9525" cap="flat" cmpd="sng" algn="ctr">
                      <a:solidFill>
                        <a:srgbClr val="E00A5D"/>
                      </a:solidFill>
                      <a:prstDash val="solid"/>
                      <a:round/>
                      <a:headEnd type="none" w="med" len="med"/>
                      <a:tailEnd type="none" w="med" len="med"/>
                    </a:lnR>
                    <a:lnT w="12700" cap="flat" cmpd="sng" algn="ctr">
                      <a:solidFill>
                        <a:srgbClr val="B0C25C"/>
                      </a:solidFill>
                      <a:prstDash val="solid"/>
                      <a:round/>
                      <a:headEnd type="none" w="med" len="med"/>
                      <a:tailEnd type="none" w="med" len="med"/>
                    </a:lnT>
                    <a:lnB w="9525" cap="flat" cmpd="sng" algn="ctr">
                      <a:solidFill>
                        <a:srgbClr val="B0C25C"/>
                      </a:solidFill>
                      <a:prstDash val="solid"/>
                      <a:round/>
                      <a:headEnd type="none" w="med" len="med"/>
                      <a:tailEnd type="none" w="med" len="med"/>
                    </a:lnB>
                    <a:noFill/>
                  </a:tcPr>
                </a:tc>
                <a:tc>
                  <a:txBody>
                    <a:bodyPr/>
                    <a:lstStyle/>
                    <a:p>
                      <a:pPr algn="ctr" fontAlgn="base"/>
                      <a:r>
                        <a:rPr lang="en-US" sz="2800" dirty="0">
                          <a:solidFill>
                            <a:schemeClr val="bg1"/>
                          </a:solidFill>
                          <a:effectLst/>
                        </a:rPr>
                        <a:t>0.858</a:t>
                      </a:r>
                    </a:p>
                  </a:txBody>
                  <a:tcPr marT="50292" marB="50292" anchor="ctr">
                    <a:lnL w="9525" cap="flat" cmpd="sng" algn="ctr">
                      <a:solidFill>
                        <a:srgbClr val="E00A5D"/>
                      </a:solidFill>
                      <a:prstDash val="solid"/>
                      <a:round/>
                      <a:headEnd type="none" w="med" len="med"/>
                      <a:tailEnd type="none" w="med" len="med"/>
                    </a:lnL>
                    <a:lnR w="9525" cap="flat" cmpd="sng" algn="ctr">
                      <a:solidFill>
                        <a:srgbClr val="A0605C"/>
                      </a:solidFill>
                      <a:prstDash val="solid"/>
                      <a:round/>
                      <a:headEnd type="none" w="med" len="med"/>
                      <a:tailEnd type="none" w="med" len="med"/>
                    </a:lnR>
                    <a:lnT w="12700" cap="flat" cmpd="sng" algn="ctr">
                      <a:solidFill>
                        <a:srgbClr val="E00A5D"/>
                      </a:solidFill>
                      <a:prstDash val="solid"/>
                      <a:round/>
                      <a:headEnd type="none" w="med" len="med"/>
                      <a:tailEnd type="none" w="med" len="med"/>
                    </a:lnT>
                    <a:lnB w="9525" cap="flat" cmpd="sng" algn="ctr">
                      <a:solidFill>
                        <a:srgbClr val="E00A5D"/>
                      </a:solidFill>
                      <a:prstDash val="solid"/>
                      <a:round/>
                      <a:headEnd type="none" w="med" len="med"/>
                      <a:tailEnd type="none" w="med" len="med"/>
                    </a:lnB>
                    <a:noFill/>
                  </a:tcPr>
                </a:tc>
                <a:tc>
                  <a:txBody>
                    <a:bodyPr/>
                    <a:lstStyle/>
                    <a:p>
                      <a:pPr algn="ctr" fontAlgn="base"/>
                      <a:r>
                        <a:rPr lang="en-US" sz="2800" dirty="0">
                          <a:solidFill>
                            <a:schemeClr val="bg1"/>
                          </a:solidFill>
                          <a:effectLst/>
                        </a:rPr>
                        <a:t>0.870</a:t>
                      </a:r>
                    </a:p>
                  </a:txBody>
                  <a:tcPr marT="50292" marB="50292" anchor="ctr">
                    <a:lnL w="9525" cap="flat" cmpd="sng" algn="ctr">
                      <a:solidFill>
                        <a:srgbClr val="A0605C"/>
                      </a:solidFill>
                      <a:prstDash val="solid"/>
                      <a:round/>
                      <a:headEnd type="none" w="med" len="med"/>
                      <a:tailEnd type="none" w="med" len="med"/>
                    </a:lnL>
                    <a:lnR w="9525" cap="flat" cmpd="sng" algn="ctr">
                      <a:solidFill>
                        <a:srgbClr val="A0785C"/>
                      </a:solidFill>
                      <a:prstDash val="solid"/>
                      <a:round/>
                      <a:headEnd type="none" w="med" len="med"/>
                      <a:tailEnd type="none" w="med" len="med"/>
                    </a:lnR>
                    <a:lnT w="12700" cap="flat" cmpd="sng" algn="ctr">
                      <a:solidFill>
                        <a:srgbClr val="A0605C"/>
                      </a:solidFill>
                      <a:prstDash val="solid"/>
                      <a:round/>
                      <a:headEnd type="none" w="med" len="med"/>
                      <a:tailEnd type="none" w="med" len="med"/>
                    </a:lnT>
                    <a:lnB w="9525" cap="flat" cmpd="sng" algn="ctr">
                      <a:solidFill>
                        <a:srgbClr val="A0605C"/>
                      </a:solidFill>
                      <a:prstDash val="solid"/>
                      <a:round/>
                      <a:headEnd type="none" w="med" len="med"/>
                      <a:tailEnd type="none" w="med" len="med"/>
                    </a:lnB>
                    <a:noFill/>
                  </a:tcPr>
                </a:tc>
                <a:tc>
                  <a:txBody>
                    <a:bodyPr/>
                    <a:lstStyle/>
                    <a:p>
                      <a:pPr algn="ctr" fontAlgn="base"/>
                      <a:r>
                        <a:rPr lang="en-US" sz="2800" dirty="0">
                          <a:solidFill>
                            <a:schemeClr val="bg1"/>
                          </a:solidFill>
                          <a:effectLst/>
                        </a:rPr>
                        <a:t>0.853</a:t>
                      </a:r>
                    </a:p>
                  </a:txBody>
                  <a:tcPr marT="50292" marB="50292" anchor="ctr">
                    <a:lnL w="9525" cap="flat" cmpd="sng" algn="ctr">
                      <a:solidFill>
                        <a:srgbClr val="A0785C"/>
                      </a:solidFill>
                      <a:prstDash val="solid"/>
                      <a:round/>
                      <a:headEnd type="none" w="med" len="med"/>
                      <a:tailEnd type="none" w="med" len="med"/>
                    </a:lnL>
                    <a:lnR w="9525" cap="flat" cmpd="sng" algn="ctr">
                      <a:solidFill>
                        <a:srgbClr val="40995C"/>
                      </a:solidFill>
                      <a:prstDash val="solid"/>
                      <a:round/>
                      <a:headEnd type="none" w="med" len="med"/>
                      <a:tailEnd type="none" w="med" len="med"/>
                    </a:lnR>
                    <a:lnT w="12700" cap="flat" cmpd="sng" algn="ctr">
                      <a:solidFill>
                        <a:srgbClr val="A0785C"/>
                      </a:solidFill>
                      <a:prstDash val="solid"/>
                      <a:round/>
                      <a:headEnd type="none" w="med" len="med"/>
                      <a:tailEnd type="none" w="med" len="med"/>
                    </a:lnT>
                    <a:lnB w="9525" cap="flat" cmpd="sng" algn="ctr">
                      <a:solidFill>
                        <a:srgbClr val="A0785C"/>
                      </a:solidFill>
                      <a:prstDash val="solid"/>
                      <a:round/>
                      <a:headEnd type="none" w="med" len="med"/>
                      <a:tailEnd type="none" w="med" len="med"/>
                    </a:lnB>
                    <a:noFill/>
                  </a:tcPr>
                </a:tc>
                <a:tc>
                  <a:txBody>
                    <a:bodyPr/>
                    <a:lstStyle/>
                    <a:p>
                      <a:pPr algn="ctr" fontAlgn="base"/>
                      <a:r>
                        <a:rPr lang="en-US" sz="2800" dirty="0">
                          <a:solidFill>
                            <a:schemeClr val="bg1"/>
                          </a:solidFill>
                          <a:effectLst/>
                        </a:rPr>
                        <a:t>0.147</a:t>
                      </a:r>
                    </a:p>
                  </a:txBody>
                  <a:tcPr marT="50292" marB="50292" anchor="ctr">
                    <a:lnL w="9525" cap="flat" cmpd="sng" algn="ctr">
                      <a:solidFill>
                        <a:srgbClr val="40995C"/>
                      </a:solidFill>
                      <a:prstDash val="solid"/>
                      <a:round/>
                      <a:headEnd type="none" w="med" len="med"/>
                      <a:tailEnd type="none" w="med" len="med"/>
                    </a:lnL>
                    <a:lnR w="9525" cap="flat" cmpd="sng" algn="ctr">
                      <a:solidFill>
                        <a:srgbClr val="D09F5C"/>
                      </a:solidFill>
                      <a:prstDash val="solid"/>
                      <a:round/>
                      <a:headEnd type="none" w="med" len="med"/>
                      <a:tailEnd type="none" w="med" len="med"/>
                    </a:lnR>
                    <a:lnT w="12700" cap="flat" cmpd="sng" algn="ctr">
                      <a:solidFill>
                        <a:srgbClr val="40995C"/>
                      </a:solidFill>
                      <a:prstDash val="solid"/>
                      <a:round/>
                      <a:headEnd type="none" w="med" len="med"/>
                      <a:tailEnd type="none" w="med" len="med"/>
                    </a:lnT>
                    <a:lnB w="9525" cap="flat" cmpd="sng" algn="ctr">
                      <a:solidFill>
                        <a:srgbClr val="40995C"/>
                      </a:solidFill>
                      <a:prstDash val="solid"/>
                      <a:round/>
                      <a:headEnd type="none" w="med" len="med"/>
                      <a:tailEnd type="none" w="med" len="med"/>
                    </a:lnB>
                    <a:noFill/>
                  </a:tcPr>
                </a:tc>
                <a:tc>
                  <a:txBody>
                    <a:bodyPr/>
                    <a:lstStyle/>
                    <a:p>
                      <a:pPr algn="ctr" fontAlgn="base"/>
                      <a:r>
                        <a:rPr lang="en-US" sz="2800" dirty="0">
                          <a:solidFill>
                            <a:schemeClr val="bg1"/>
                          </a:solidFill>
                          <a:effectLst/>
                        </a:rPr>
                        <a:t>0.130</a:t>
                      </a:r>
                    </a:p>
                  </a:txBody>
                  <a:tcPr marT="50292" marB="50292" anchor="ctr">
                    <a:lnL w="9525" cap="flat" cmpd="sng" algn="ctr">
                      <a:solidFill>
                        <a:srgbClr val="D09F5C"/>
                      </a:solidFill>
                      <a:prstDash val="solid"/>
                      <a:round/>
                      <a:headEnd type="none" w="med" len="med"/>
                      <a:tailEnd type="none" w="med" len="med"/>
                    </a:lnL>
                    <a:lnR w="9525" cap="flat" cmpd="sng" algn="ctr">
                      <a:solidFill>
                        <a:srgbClr val="D09F5C"/>
                      </a:solidFill>
                      <a:prstDash val="solid"/>
                      <a:round/>
                      <a:headEnd type="none" w="med" len="med"/>
                      <a:tailEnd type="none" w="med" len="med"/>
                    </a:lnR>
                    <a:lnT w="12700" cap="flat" cmpd="sng" algn="ctr">
                      <a:solidFill>
                        <a:srgbClr val="D09F5C"/>
                      </a:solidFill>
                      <a:prstDash val="solid"/>
                      <a:round/>
                      <a:headEnd type="none" w="med" len="med"/>
                      <a:tailEnd type="none" w="med" len="med"/>
                    </a:lnT>
                    <a:lnB w="9525" cap="flat" cmpd="sng" algn="ctr">
                      <a:solidFill>
                        <a:srgbClr val="D09F5C"/>
                      </a:solidFill>
                      <a:prstDash val="solid"/>
                      <a:round/>
                      <a:headEnd type="none" w="med" len="med"/>
                      <a:tailEnd type="none" w="med" len="med"/>
                    </a:lnB>
                    <a:noFill/>
                  </a:tcPr>
                </a:tc>
                <a:extLst>
                  <a:ext uri="{0D108BD9-81ED-4DB2-BD59-A6C34878D82A}">
                    <a16:rowId xmlns:a16="http://schemas.microsoft.com/office/drawing/2014/main" val="1657725073"/>
                  </a:ext>
                </a:extLst>
              </a:tr>
            </a:tbl>
          </a:graphicData>
        </a:graphic>
      </p:graphicFrame>
      <p:sp>
        <p:nvSpPr>
          <p:cNvPr id="5" name="TextBox 4">
            <a:extLst>
              <a:ext uri="{FF2B5EF4-FFF2-40B4-BE49-F238E27FC236}">
                <a16:creationId xmlns:a16="http://schemas.microsoft.com/office/drawing/2014/main" id="{0CB56F15-B2EE-A76E-F636-7762F9B32C45}"/>
              </a:ext>
            </a:extLst>
          </p:cNvPr>
          <p:cNvSpPr txBox="1"/>
          <p:nvPr/>
        </p:nvSpPr>
        <p:spPr>
          <a:xfrm>
            <a:off x="781047" y="6188007"/>
            <a:ext cx="16725900" cy="3847207"/>
          </a:xfrm>
          <a:prstGeom prst="rect">
            <a:avLst/>
          </a:prstGeom>
          <a:noFill/>
        </p:spPr>
        <p:txBody>
          <a:bodyPr wrap="square" rtlCol="0">
            <a:spAutoFit/>
          </a:bodyPr>
          <a:lstStyle/>
          <a:p>
            <a:pPr algn="ctr"/>
            <a:r>
              <a:rPr lang="en-US" sz="2800" i="1" u="sng" dirty="0">
                <a:solidFill>
                  <a:schemeClr val="bg1"/>
                </a:solidFill>
              </a:rPr>
              <a:t>False Positive Rate (FPR): </a:t>
            </a:r>
            <a:r>
              <a:rPr lang="en-US" sz="2800" i="1" dirty="0">
                <a:solidFill>
                  <a:schemeClr val="bg1"/>
                </a:solidFill>
              </a:rPr>
              <a:t>FPR stays below 15% for all cutoff values, suggesting a low rate of incorrectly classifying negative cases as positive.</a:t>
            </a:r>
          </a:p>
          <a:p>
            <a:pPr algn="ctr"/>
            <a:endParaRPr lang="en-US" sz="2800" i="1" dirty="0">
              <a:solidFill>
                <a:schemeClr val="bg1"/>
              </a:solidFill>
            </a:endParaRPr>
          </a:p>
          <a:p>
            <a:pPr algn="ctr"/>
            <a:r>
              <a:rPr lang="en-US" sz="2800" i="1" u="sng" dirty="0">
                <a:solidFill>
                  <a:schemeClr val="bg1"/>
                </a:solidFill>
              </a:rPr>
              <a:t>False Negative Rate (FNR): </a:t>
            </a:r>
            <a:r>
              <a:rPr lang="en-US" sz="2800" i="1" dirty="0">
                <a:solidFill>
                  <a:schemeClr val="bg1"/>
                </a:solidFill>
              </a:rPr>
              <a:t>FNR decreases at lower cutoff values, indicating better identification of positive cases while still maintaining acceptable levels at higher cutoffs.</a:t>
            </a:r>
          </a:p>
          <a:p>
            <a:pPr algn="ctr"/>
            <a:endParaRPr lang="en-US" sz="2800" i="1" dirty="0">
              <a:solidFill>
                <a:schemeClr val="bg1"/>
              </a:solidFill>
            </a:endParaRPr>
          </a:p>
          <a:p>
            <a:pPr algn="ctr"/>
            <a:r>
              <a:rPr lang="en-US" sz="3000" b="1" i="1" dirty="0">
                <a:solidFill>
                  <a:schemeClr val="bg1"/>
                </a:solidFill>
              </a:rPr>
              <a:t>Overall, the KNN model demonstrates consistent performance in classifying ASD cases, with a balanced trade-off between sensitivity and specificity, particularly evident at a cutoff value of 0.3</a:t>
            </a:r>
            <a:r>
              <a:rPr lang="en-US" sz="3000" b="1" i="1" dirty="0"/>
              <a:t>.</a:t>
            </a:r>
          </a:p>
          <a:p>
            <a:endParaRPr lang="en-US" sz="1600" dirty="0"/>
          </a:p>
        </p:txBody>
      </p:sp>
    </p:spTree>
    <p:extLst>
      <p:ext uri="{BB962C8B-B14F-4D97-AF65-F5344CB8AC3E}">
        <p14:creationId xmlns:p14="http://schemas.microsoft.com/office/powerpoint/2010/main" val="180339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6EC2-9316-9CE4-3614-8ED9E17784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960F4-C267-672E-21A2-ACEFADDB6D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879BA896-CE76-5825-2D59-E0E250AC8537}"/>
              </a:ext>
            </a:extLst>
          </p:cNvPr>
          <p:cNvSpPr txBox="1">
            <a:spLocks/>
          </p:cNvSpPr>
          <p:nvPr/>
        </p:nvSpPr>
        <p:spPr>
          <a:xfrm>
            <a:off x="781048" y="565635"/>
            <a:ext cx="16725901"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5400" b="1" i="1" dirty="0">
                <a:solidFill>
                  <a:srgbClr val="FFFFFF"/>
                </a:solidFill>
                <a:latin typeface="Century Gothic" panose="020B0502020202020204" pitchFamily="34" charset="0"/>
              </a:rPr>
              <a:t>CART (CLASSIFICATION AND REGRESSION TREE)</a:t>
            </a:r>
          </a:p>
        </p:txBody>
      </p:sp>
      <p:sp>
        <p:nvSpPr>
          <p:cNvPr id="5" name="TextBox 4">
            <a:extLst>
              <a:ext uri="{FF2B5EF4-FFF2-40B4-BE49-F238E27FC236}">
                <a16:creationId xmlns:a16="http://schemas.microsoft.com/office/drawing/2014/main" id="{69894638-D649-3603-DCF2-825C5BAEF36C}"/>
              </a:ext>
            </a:extLst>
          </p:cNvPr>
          <p:cNvSpPr txBox="1"/>
          <p:nvPr/>
        </p:nvSpPr>
        <p:spPr>
          <a:xfrm>
            <a:off x="799634" y="1638300"/>
            <a:ext cx="16725900" cy="8365367"/>
          </a:xfrm>
          <a:prstGeom prst="rect">
            <a:avLst/>
          </a:prstGeom>
          <a:noFill/>
        </p:spPr>
        <p:txBody>
          <a:bodyPr wrap="square" rtlCol="0">
            <a:spAutoFit/>
          </a:bodyPr>
          <a:lstStyle/>
          <a:p>
            <a:pPr marL="514350" marR="0" lvl="0" indent="-457200" algn="ctr" rtl="0">
              <a:lnSpc>
                <a:spcPct val="90000"/>
              </a:lnSpc>
              <a:spcBef>
                <a:spcPts val="0"/>
              </a:spcBef>
              <a:spcAft>
                <a:spcPts val="0"/>
              </a:spcAft>
              <a:buClr>
                <a:schemeClr val="bg1"/>
              </a:buClr>
              <a:buSzPts val="2000"/>
              <a:buFont typeface="Wingdings" pitchFamily="2" charset="2"/>
              <a:buChar char="q"/>
            </a:pPr>
            <a:endParaRPr lang="en-US" sz="3200" b="1" dirty="0">
              <a:solidFill>
                <a:schemeClr val="bg1"/>
              </a:solidFill>
              <a:ea typeface="Arial"/>
              <a:cs typeface="Arial"/>
              <a:sym typeface="Arial"/>
            </a:endParaRPr>
          </a:p>
          <a:p>
            <a:pPr marL="57150" marR="0" lvl="0" algn="ctr" rtl="0">
              <a:lnSpc>
                <a:spcPct val="90000"/>
              </a:lnSpc>
              <a:spcBef>
                <a:spcPts val="0"/>
              </a:spcBef>
              <a:spcAft>
                <a:spcPts val="0"/>
              </a:spcAft>
              <a:buClr>
                <a:schemeClr val="bg1"/>
              </a:buClr>
              <a:buSzPts val="2000"/>
            </a:pPr>
            <a:r>
              <a:rPr lang="en-US" sz="2800" b="1" i="1" dirty="0">
                <a:solidFill>
                  <a:schemeClr val="bg1"/>
                </a:solidFill>
                <a:ea typeface="Arial"/>
                <a:cs typeface="Arial"/>
                <a:sym typeface="Arial"/>
              </a:rPr>
              <a:t>Model Training Parameters:</a:t>
            </a:r>
          </a:p>
          <a:p>
            <a:pPr marL="57150" marR="0" lvl="0" algn="ctr" rtl="0">
              <a:lnSpc>
                <a:spcPct val="90000"/>
              </a:lnSpc>
              <a:spcBef>
                <a:spcPts val="0"/>
              </a:spcBef>
              <a:spcAft>
                <a:spcPts val="0"/>
              </a:spcAft>
              <a:buClr>
                <a:schemeClr val="bg1"/>
              </a:buClr>
              <a:buSzPts val="2000"/>
            </a:pPr>
            <a:endParaRPr lang="en-US" sz="2800" b="1" dirty="0">
              <a:solidFill>
                <a:schemeClr val="bg1"/>
              </a:solidFil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ea typeface="Arial"/>
                <a:cs typeface="Arial"/>
                <a:sym typeface="Arial"/>
              </a:rPr>
              <a:t>Algorithm:</a:t>
            </a:r>
            <a:r>
              <a:rPr lang="en-US" sz="2800" dirty="0">
                <a:solidFill>
                  <a:schemeClr val="bg1"/>
                </a:solidFill>
                <a:ea typeface="Arial"/>
                <a:cs typeface="Arial"/>
                <a:sym typeface="Arial"/>
              </a:rPr>
              <a:t> Classification Tree (</a:t>
            </a:r>
            <a:r>
              <a:rPr lang="en-US" sz="2800" dirty="0" err="1">
                <a:solidFill>
                  <a:schemeClr val="bg1"/>
                </a:solidFill>
                <a:ea typeface="Arial"/>
                <a:cs typeface="Arial"/>
                <a:sym typeface="Arial"/>
              </a:rPr>
              <a:t>rpart</a:t>
            </a:r>
            <a:r>
              <a:rPr lang="en-US" sz="2800" dirty="0">
                <a:solidFill>
                  <a:schemeClr val="bg1"/>
                </a:solidFill>
                <a:ea typeface="Arial"/>
                <a:cs typeface="Arial"/>
                <a:sym typeface="Arial"/>
              </a:rPr>
              <a:t>)</a:t>
            </a:r>
          </a:p>
          <a:p>
            <a:pPr marL="57150" marR="0" lvl="0" algn="ctr" rtl="0">
              <a:lnSpc>
                <a:spcPct val="90000"/>
              </a:lnSpc>
              <a:spcBef>
                <a:spcPts val="600"/>
              </a:spcBef>
              <a:spcAft>
                <a:spcPts val="0"/>
              </a:spcAft>
              <a:buClr>
                <a:schemeClr val="bg1"/>
              </a:buClr>
              <a:buSzPts val="2000"/>
            </a:pPr>
            <a:endParaRPr lang="en-US" sz="2800" dirty="0">
              <a:solidFill>
                <a:schemeClr val="bg1"/>
              </a:solidFil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ea typeface="Arial"/>
                <a:cs typeface="Arial"/>
                <a:sym typeface="Arial"/>
              </a:rPr>
              <a:t>Target Variable: </a:t>
            </a:r>
            <a:r>
              <a:rPr lang="en-US" sz="2800" dirty="0">
                <a:solidFill>
                  <a:schemeClr val="bg1"/>
                </a:solidFill>
                <a:ea typeface="Arial"/>
                <a:cs typeface="Arial"/>
                <a:sym typeface="Arial"/>
              </a:rPr>
              <a:t>Class.ASD</a:t>
            </a:r>
          </a:p>
          <a:p>
            <a:pPr marL="514350" marR="0" lvl="0" indent="-457200" algn="ctr" rtl="0">
              <a:lnSpc>
                <a:spcPct val="90000"/>
              </a:lnSpc>
              <a:spcBef>
                <a:spcPts val="600"/>
              </a:spcBef>
              <a:spcAft>
                <a:spcPts val="0"/>
              </a:spcAft>
              <a:buClr>
                <a:schemeClr val="bg1"/>
              </a:buClr>
              <a:buSzPts val="2000"/>
              <a:buFont typeface="Wingdings" pitchFamily="2" charset="2"/>
              <a:buChar char="q"/>
            </a:pPr>
            <a:endParaRPr lang="en-US" sz="2800" dirty="0">
              <a:solidFill>
                <a:schemeClr val="bg1"/>
              </a:solidFill>
              <a:ea typeface="Arial"/>
              <a:cs typeface="Arial"/>
              <a:sym typeface="Aria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ea typeface="Arial"/>
                <a:cs typeface="Arial"/>
                <a:sym typeface="Arial"/>
              </a:rPr>
              <a:t>Input Variables: </a:t>
            </a:r>
            <a:r>
              <a:rPr lang="en-US" sz="2800" dirty="0">
                <a:solidFill>
                  <a:schemeClr val="bg1"/>
                </a:solidFill>
                <a:ea typeface="Arial"/>
                <a:cs typeface="Arial"/>
                <a:sym typeface="Arial"/>
              </a:rPr>
              <a:t>All features (excluding Class.ASD)</a:t>
            </a:r>
          </a:p>
          <a:p>
            <a:pPr marL="514350" marR="0" lvl="0" indent="-457200" algn="ctr" rtl="0">
              <a:lnSpc>
                <a:spcPct val="90000"/>
              </a:lnSpc>
              <a:spcBef>
                <a:spcPts val="600"/>
              </a:spcBef>
              <a:spcAft>
                <a:spcPts val="0"/>
              </a:spcAft>
              <a:buClr>
                <a:schemeClr val="bg1"/>
              </a:buClr>
              <a:buSzPts val="2000"/>
              <a:buFont typeface="Wingdings" pitchFamily="2" charset="2"/>
              <a:buChar char="q"/>
            </a:pPr>
            <a:endParaRPr lang="en-US" sz="2800" dirty="0">
              <a:solidFill>
                <a:schemeClr val="bg1"/>
              </a:solidFill>
            </a:endParaRPr>
          </a:p>
          <a:p>
            <a:pPr marL="57150" marR="0" lvl="0" algn="ctr" rtl="0">
              <a:lnSpc>
                <a:spcPct val="90000"/>
              </a:lnSpc>
              <a:spcBef>
                <a:spcPts val="600"/>
              </a:spcBef>
              <a:spcAft>
                <a:spcPts val="0"/>
              </a:spcAft>
              <a:buClr>
                <a:schemeClr val="bg1"/>
              </a:buClr>
              <a:buSzPts val="2000"/>
            </a:pPr>
            <a:r>
              <a:rPr lang="en-US" sz="2800" b="1" i="1" dirty="0">
                <a:solidFill>
                  <a:schemeClr val="bg1"/>
                </a:solidFill>
                <a:ea typeface="Arial"/>
                <a:cs typeface="Arial"/>
                <a:sym typeface="Arial"/>
              </a:rPr>
              <a:t>Parameters Selected:</a:t>
            </a:r>
          </a:p>
          <a:p>
            <a:pPr marL="514350" marR="0" lvl="0" indent="-457200" algn="ctr" rtl="0">
              <a:lnSpc>
                <a:spcPct val="90000"/>
              </a:lnSpc>
              <a:spcBef>
                <a:spcPts val="600"/>
              </a:spcBef>
              <a:spcAft>
                <a:spcPts val="0"/>
              </a:spcAft>
              <a:buClr>
                <a:schemeClr val="bg1"/>
              </a:buClr>
              <a:buSzPts val="2000"/>
              <a:buFont typeface="Wingdings" pitchFamily="2" charset="2"/>
              <a:buChar char="q"/>
            </a:pPr>
            <a:endParaRPr lang="en-US" sz="2800" b="1" dirty="0">
              <a:solidFill>
                <a:schemeClr val="bg1"/>
              </a:solidFil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rPr>
              <a:t>M</a:t>
            </a:r>
            <a:r>
              <a:rPr lang="en-US" sz="2800" b="1" dirty="0">
                <a:solidFill>
                  <a:schemeClr val="bg1"/>
                </a:solidFill>
                <a:ea typeface="Arial"/>
                <a:cs typeface="Arial"/>
                <a:sym typeface="Arial"/>
              </a:rPr>
              <a:t>insplit: </a:t>
            </a:r>
            <a:r>
              <a:rPr lang="en-US" sz="2800" dirty="0">
                <a:solidFill>
                  <a:schemeClr val="bg1"/>
                </a:solidFill>
                <a:ea typeface="Arial"/>
                <a:cs typeface="Arial"/>
                <a:sym typeface="Arial"/>
              </a:rPr>
              <a:t>Minimum number of splits (set to 5)</a:t>
            </a:r>
          </a:p>
          <a:p>
            <a:pPr marL="514350" marR="0" lvl="0" indent="-457200" algn="ctr" rtl="0">
              <a:lnSpc>
                <a:spcPct val="90000"/>
              </a:lnSpc>
              <a:spcBef>
                <a:spcPts val="600"/>
              </a:spcBef>
              <a:spcAft>
                <a:spcPts val="0"/>
              </a:spcAft>
              <a:buClr>
                <a:schemeClr val="bg1"/>
              </a:buClr>
              <a:buSzPts val="2000"/>
              <a:buFont typeface="Wingdings" pitchFamily="2" charset="2"/>
              <a:buChar char="q"/>
            </a:pPr>
            <a:endParaRPr lang="en-US" sz="2800" dirty="0">
              <a:solidFill>
                <a:schemeClr val="bg1"/>
              </a:solidFil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rPr>
              <a:t>X</a:t>
            </a:r>
            <a:r>
              <a:rPr lang="en-US" sz="2800" b="1" dirty="0">
                <a:solidFill>
                  <a:schemeClr val="bg1"/>
                </a:solidFill>
                <a:ea typeface="Arial"/>
                <a:cs typeface="Arial"/>
                <a:sym typeface="Arial"/>
              </a:rPr>
              <a:t>val: </a:t>
            </a:r>
            <a:r>
              <a:rPr lang="en-US" sz="2800" dirty="0">
                <a:solidFill>
                  <a:schemeClr val="bg1"/>
                </a:solidFill>
                <a:ea typeface="Arial"/>
                <a:cs typeface="Arial"/>
                <a:sym typeface="Arial"/>
              </a:rPr>
              <a:t>Number of Cross-Validations (set to 10)</a:t>
            </a:r>
          </a:p>
          <a:p>
            <a:pPr marL="514350" marR="0" lvl="0" indent="-457200" algn="ctr" rtl="0">
              <a:lnSpc>
                <a:spcPct val="90000"/>
              </a:lnSpc>
              <a:spcBef>
                <a:spcPts val="600"/>
              </a:spcBef>
              <a:spcAft>
                <a:spcPts val="0"/>
              </a:spcAft>
              <a:buClr>
                <a:schemeClr val="bg1"/>
              </a:buClr>
              <a:buSzPts val="2000"/>
              <a:buFont typeface="Wingdings" pitchFamily="2" charset="2"/>
              <a:buChar char="q"/>
            </a:pPr>
            <a:endParaRPr lang="en-US" sz="2800" dirty="0">
              <a:solidFill>
                <a:schemeClr val="bg1"/>
              </a:solidFill>
            </a:endParaRPr>
          </a:p>
          <a:p>
            <a:pPr marL="514350" marR="0" lvl="0" indent="-457200" algn="ctr" rtl="0">
              <a:lnSpc>
                <a:spcPct val="90000"/>
              </a:lnSpc>
              <a:spcBef>
                <a:spcPts val="600"/>
              </a:spcBef>
              <a:spcAft>
                <a:spcPts val="0"/>
              </a:spcAft>
              <a:buClr>
                <a:schemeClr val="bg1"/>
              </a:buClr>
              <a:buSzPts val="2000"/>
              <a:buFont typeface="Wingdings" pitchFamily="2" charset="2"/>
              <a:buChar char="q"/>
            </a:pPr>
            <a:r>
              <a:rPr lang="en-US" sz="2800" b="1" dirty="0">
                <a:solidFill>
                  <a:schemeClr val="bg1"/>
                </a:solidFill>
              </a:rPr>
              <a:t>C</a:t>
            </a:r>
            <a:r>
              <a:rPr lang="en-US" sz="2800" b="1" dirty="0">
                <a:solidFill>
                  <a:schemeClr val="bg1"/>
                </a:solidFill>
                <a:ea typeface="Arial"/>
                <a:cs typeface="Arial"/>
                <a:sym typeface="Arial"/>
              </a:rPr>
              <a:t>p: </a:t>
            </a:r>
            <a:r>
              <a:rPr lang="en-US" sz="2800" dirty="0">
                <a:solidFill>
                  <a:schemeClr val="bg1"/>
                </a:solidFill>
                <a:ea typeface="Arial"/>
                <a:cs typeface="Arial"/>
                <a:sym typeface="Arial"/>
              </a:rPr>
              <a:t>Complexity Parameter (set to 0.00001)</a:t>
            </a:r>
            <a:endParaRPr lang="en-US" sz="2800" dirty="0">
              <a:solidFill>
                <a:schemeClr val="bg1"/>
              </a:solidFill>
            </a:endParaRPr>
          </a:p>
          <a:p>
            <a:pPr marL="457200" marR="0" lvl="0" indent="-457200" algn="ctr" rtl="0">
              <a:lnSpc>
                <a:spcPct val="90000"/>
              </a:lnSpc>
              <a:spcBef>
                <a:spcPts val="600"/>
              </a:spcBef>
              <a:spcAft>
                <a:spcPts val="0"/>
              </a:spcAft>
              <a:buClr>
                <a:schemeClr val="bg1"/>
              </a:buClr>
              <a:buSzPts val="2000"/>
              <a:buFont typeface="Wingdings" pitchFamily="2" charset="2"/>
              <a:buChar char="q"/>
            </a:pPr>
            <a:endParaRPr lang="en-US" sz="3200" b="1" dirty="0">
              <a:solidFill>
                <a:schemeClr val="bg1"/>
              </a:solidFill>
              <a:ea typeface="Arial"/>
              <a:cs typeface="Arial"/>
              <a:sym typeface="Arial"/>
            </a:endParaRPr>
          </a:p>
          <a:p>
            <a:pPr marL="457200" indent="-457200" algn="ctr">
              <a:buClr>
                <a:schemeClr val="bg1"/>
              </a:buClr>
              <a:buFont typeface="Wingdings" pitchFamily="2" charset="2"/>
              <a:buChar char="q"/>
            </a:pPr>
            <a:endParaRPr lang="en-US" sz="3200" b="1" dirty="0">
              <a:solidFill>
                <a:schemeClr val="bg1"/>
              </a:solidFill>
            </a:endParaRPr>
          </a:p>
        </p:txBody>
      </p:sp>
      <p:pic>
        <p:nvPicPr>
          <p:cNvPr id="4" name="Picture 3">
            <a:extLst>
              <a:ext uri="{FF2B5EF4-FFF2-40B4-BE49-F238E27FC236}">
                <a16:creationId xmlns:a16="http://schemas.microsoft.com/office/drawing/2014/main" id="{CD7F3CCE-1CDB-43ED-5769-902FE74DF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9389886"/>
            <a:ext cx="12022354" cy="323116"/>
          </a:xfrm>
          <a:prstGeom prst="rect">
            <a:avLst/>
          </a:prstGeom>
        </p:spPr>
      </p:pic>
    </p:spTree>
    <p:extLst>
      <p:ext uri="{BB962C8B-B14F-4D97-AF65-F5344CB8AC3E}">
        <p14:creationId xmlns:p14="http://schemas.microsoft.com/office/powerpoint/2010/main" val="283919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5E14-A3BF-A5F5-8323-2E834AB0D1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C15F1A-FAD9-A408-E0B8-CC892F04D4E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76B5E186-24D3-2CC0-FED2-8B824297FA5D}"/>
              </a:ext>
            </a:extLst>
          </p:cNvPr>
          <p:cNvSpPr txBox="1">
            <a:spLocks/>
          </p:cNvSpPr>
          <p:nvPr/>
        </p:nvSpPr>
        <p:spPr>
          <a:xfrm>
            <a:off x="4838700" y="622007"/>
            <a:ext cx="8610600"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FINDING CP</a:t>
            </a:r>
          </a:p>
        </p:txBody>
      </p:sp>
      <p:pic>
        <p:nvPicPr>
          <p:cNvPr id="4" name="Google Shape;613;p44">
            <a:extLst>
              <a:ext uri="{FF2B5EF4-FFF2-40B4-BE49-F238E27FC236}">
                <a16:creationId xmlns:a16="http://schemas.microsoft.com/office/drawing/2014/main" id="{687F9864-B280-1734-10ED-06DF17F2A37F}"/>
              </a:ext>
            </a:extLst>
          </p:cNvPr>
          <p:cNvPicPr preferRelativeResize="0"/>
          <p:nvPr/>
        </p:nvPicPr>
        <p:blipFill rotWithShape="1">
          <a:blip r:embed="rId4">
            <a:alphaModFix/>
          </a:blip>
          <a:srcRect b="48620"/>
          <a:stretch/>
        </p:blipFill>
        <p:spPr>
          <a:xfrm>
            <a:off x="2814199" y="2501316"/>
            <a:ext cx="12659601" cy="3449977"/>
          </a:xfrm>
          <a:prstGeom prst="rect">
            <a:avLst/>
          </a:prstGeom>
          <a:noFill/>
          <a:ln>
            <a:noFill/>
          </a:ln>
        </p:spPr>
      </p:pic>
      <p:pic>
        <p:nvPicPr>
          <p:cNvPr id="5" name="Google Shape;614;p44">
            <a:extLst>
              <a:ext uri="{FF2B5EF4-FFF2-40B4-BE49-F238E27FC236}">
                <a16:creationId xmlns:a16="http://schemas.microsoft.com/office/drawing/2014/main" id="{18E1DB14-87C3-1B6F-B52C-7957D868A102}"/>
              </a:ext>
            </a:extLst>
          </p:cNvPr>
          <p:cNvPicPr preferRelativeResize="0"/>
          <p:nvPr/>
        </p:nvPicPr>
        <p:blipFill>
          <a:blip r:embed="rId5"/>
          <a:srcRect/>
          <a:stretch/>
        </p:blipFill>
        <p:spPr>
          <a:xfrm>
            <a:off x="5184096" y="6356058"/>
            <a:ext cx="7919805" cy="3449977"/>
          </a:xfrm>
          <a:prstGeom prst="rect">
            <a:avLst/>
          </a:prstGeom>
          <a:noFill/>
          <a:ln>
            <a:noFill/>
          </a:ln>
        </p:spPr>
      </p:pic>
      <p:sp>
        <p:nvSpPr>
          <p:cNvPr id="8" name="Google Shape;429;p29">
            <a:extLst>
              <a:ext uri="{FF2B5EF4-FFF2-40B4-BE49-F238E27FC236}">
                <a16:creationId xmlns:a16="http://schemas.microsoft.com/office/drawing/2014/main" id="{49B349E6-3EDE-1013-2CF5-D8F7D7261B2B}"/>
              </a:ext>
            </a:extLst>
          </p:cNvPr>
          <p:cNvSpPr txBox="1">
            <a:spLocks/>
          </p:cNvSpPr>
          <p:nvPr/>
        </p:nvSpPr>
        <p:spPr>
          <a:xfrm>
            <a:off x="978865" y="7195307"/>
            <a:ext cx="3161052"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OUTPUT</a:t>
            </a:r>
          </a:p>
        </p:txBody>
      </p:sp>
    </p:spTree>
    <p:extLst>
      <p:ext uri="{BB962C8B-B14F-4D97-AF65-F5344CB8AC3E}">
        <p14:creationId xmlns:p14="http://schemas.microsoft.com/office/powerpoint/2010/main" val="27560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30684-B3A1-6B02-224B-31A8284869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2B83A8-E797-A306-E8A4-AA2ECE66F81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579D9A79-8209-6312-7C9A-513316D2CA5F}"/>
              </a:ext>
            </a:extLst>
          </p:cNvPr>
          <p:cNvSpPr txBox="1">
            <a:spLocks/>
          </p:cNvSpPr>
          <p:nvPr/>
        </p:nvSpPr>
        <p:spPr>
          <a:xfrm>
            <a:off x="266700" y="3848100"/>
            <a:ext cx="5257800" cy="28956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MINIMUM ERROR TREE</a:t>
            </a:r>
          </a:p>
        </p:txBody>
      </p:sp>
      <p:pic>
        <p:nvPicPr>
          <p:cNvPr id="3" name="Google Shape;628;p45">
            <a:extLst>
              <a:ext uri="{FF2B5EF4-FFF2-40B4-BE49-F238E27FC236}">
                <a16:creationId xmlns:a16="http://schemas.microsoft.com/office/drawing/2014/main" id="{26C08B33-EBC2-5DE0-5147-D6E6B55AE27A}"/>
              </a:ext>
            </a:extLst>
          </p:cNvPr>
          <p:cNvPicPr preferRelativeResize="0"/>
          <p:nvPr/>
        </p:nvPicPr>
        <p:blipFill>
          <a:blip r:embed="rId4"/>
          <a:srcRect t="5768" b="5768"/>
          <a:stretch/>
        </p:blipFill>
        <p:spPr>
          <a:xfrm>
            <a:off x="5960689" y="1063544"/>
            <a:ext cx="11912894" cy="8159912"/>
          </a:xfrm>
          <a:prstGeom prst="rect">
            <a:avLst/>
          </a:prstGeom>
          <a:noFill/>
          <a:ln>
            <a:noFill/>
          </a:ln>
        </p:spPr>
      </p:pic>
    </p:spTree>
    <p:extLst>
      <p:ext uri="{BB962C8B-B14F-4D97-AF65-F5344CB8AC3E}">
        <p14:creationId xmlns:p14="http://schemas.microsoft.com/office/powerpoint/2010/main" val="991053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38A8C-34A4-A56E-1AA0-2ABC8EF630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B263CA-6B92-270A-C5A9-E4A0772839F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64543484-BD28-4149-DFC5-295D761AB77A}"/>
              </a:ext>
            </a:extLst>
          </p:cNvPr>
          <p:cNvSpPr txBox="1">
            <a:spLocks/>
          </p:cNvSpPr>
          <p:nvPr/>
        </p:nvSpPr>
        <p:spPr>
          <a:xfrm>
            <a:off x="6076947" y="295675"/>
            <a:ext cx="6134101"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FINDING CP</a:t>
            </a:r>
          </a:p>
        </p:txBody>
      </p:sp>
      <p:sp>
        <p:nvSpPr>
          <p:cNvPr id="8" name="Google Shape;429;p29">
            <a:extLst>
              <a:ext uri="{FF2B5EF4-FFF2-40B4-BE49-F238E27FC236}">
                <a16:creationId xmlns:a16="http://schemas.microsoft.com/office/drawing/2014/main" id="{86C7B86B-FD18-29B0-6358-DD20DC362245}"/>
              </a:ext>
            </a:extLst>
          </p:cNvPr>
          <p:cNvSpPr txBox="1">
            <a:spLocks/>
          </p:cNvSpPr>
          <p:nvPr/>
        </p:nvSpPr>
        <p:spPr>
          <a:xfrm>
            <a:off x="978865" y="7195307"/>
            <a:ext cx="3161052"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6000" b="1" i="1" dirty="0">
                <a:solidFill>
                  <a:srgbClr val="FFFFFF"/>
                </a:solidFill>
                <a:latin typeface="Century Gothic" panose="020B0502020202020204" pitchFamily="34" charset="0"/>
              </a:rPr>
              <a:t>OUTPUT</a:t>
            </a:r>
          </a:p>
        </p:txBody>
      </p:sp>
      <p:pic>
        <p:nvPicPr>
          <p:cNvPr id="3" name="Google Shape;640;p46">
            <a:extLst>
              <a:ext uri="{FF2B5EF4-FFF2-40B4-BE49-F238E27FC236}">
                <a16:creationId xmlns:a16="http://schemas.microsoft.com/office/drawing/2014/main" id="{7C57C80B-6148-C3F1-3041-E444CFDC1E36}"/>
              </a:ext>
            </a:extLst>
          </p:cNvPr>
          <p:cNvPicPr preferRelativeResize="0"/>
          <p:nvPr/>
        </p:nvPicPr>
        <p:blipFill rotWithShape="1">
          <a:blip r:embed="rId4">
            <a:alphaModFix/>
          </a:blip>
          <a:srcRect t="52859" r="35724"/>
          <a:stretch/>
        </p:blipFill>
        <p:spPr>
          <a:xfrm>
            <a:off x="3251057" y="1872491"/>
            <a:ext cx="11785883" cy="4203630"/>
          </a:xfrm>
          <a:prstGeom prst="rect">
            <a:avLst/>
          </a:prstGeom>
          <a:noFill/>
          <a:ln>
            <a:noFill/>
          </a:ln>
        </p:spPr>
      </p:pic>
      <p:pic>
        <p:nvPicPr>
          <p:cNvPr id="7" name="Google Shape;641;p46">
            <a:extLst>
              <a:ext uri="{FF2B5EF4-FFF2-40B4-BE49-F238E27FC236}">
                <a16:creationId xmlns:a16="http://schemas.microsoft.com/office/drawing/2014/main" id="{C8AE5365-1B09-5B4F-BFDF-9ACBFA8F30B2}"/>
              </a:ext>
            </a:extLst>
          </p:cNvPr>
          <p:cNvPicPr preferRelativeResize="0"/>
          <p:nvPr/>
        </p:nvPicPr>
        <p:blipFill>
          <a:blip r:embed="rId5"/>
          <a:srcRect/>
          <a:stretch/>
        </p:blipFill>
        <p:spPr>
          <a:xfrm>
            <a:off x="5270356" y="6371795"/>
            <a:ext cx="7747284" cy="3619530"/>
          </a:xfrm>
          <a:prstGeom prst="rect">
            <a:avLst/>
          </a:prstGeom>
          <a:noFill/>
          <a:ln>
            <a:noFill/>
          </a:ln>
        </p:spPr>
      </p:pic>
    </p:spTree>
    <p:extLst>
      <p:ext uri="{BB962C8B-B14F-4D97-AF65-F5344CB8AC3E}">
        <p14:creationId xmlns:p14="http://schemas.microsoft.com/office/powerpoint/2010/main" val="55098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D5D13-A7CB-2646-D7D7-1B1EE52BE2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A22D1E-EC1F-FB94-1359-6BDD3DDCED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9CE72ECD-5573-EFB7-0CEA-324401E02A21}"/>
              </a:ext>
            </a:extLst>
          </p:cNvPr>
          <p:cNvSpPr txBox="1">
            <a:spLocks/>
          </p:cNvSpPr>
          <p:nvPr/>
        </p:nvSpPr>
        <p:spPr>
          <a:xfrm>
            <a:off x="335749" y="4229100"/>
            <a:ext cx="4457700" cy="18288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5400" b="1" i="1" dirty="0">
                <a:solidFill>
                  <a:srgbClr val="FFFFFF"/>
                </a:solidFill>
                <a:latin typeface="Century Gothic" panose="020B0502020202020204" pitchFamily="34" charset="0"/>
              </a:rPr>
              <a:t>BEST PRUNED TREE</a:t>
            </a:r>
          </a:p>
        </p:txBody>
      </p:sp>
      <p:pic>
        <p:nvPicPr>
          <p:cNvPr id="4" name="Google Shape;655;p47">
            <a:extLst>
              <a:ext uri="{FF2B5EF4-FFF2-40B4-BE49-F238E27FC236}">
                <a16:creationId xmlns:a16="http://schemas.microsoft.com/office/drawing/2014/main" id="{270D0154-EDBF-C4C3-A374-2FB571F1CE60}"/>
              </a:ext>
            </a:extLst>
          </p:cNvPr>
          <p:cNvPicPr preferRelativeResize="0"/>
          <p:nvPr/>
        </p:nvPicPr>
        <p:blipFill>
          <a:blip r:embed="rId4"/>
          <a:srcRect/>
          <a:stretch/>
        </p:blipFill>
        <p:spPr>
          <a:xfrm>
            <a:off x="5092805" y="1562100"/>
            <a:ext cx="12859446" cy="8075613"/>
          </a:xfrm>
          <a:prstGeom prst="rect">
            <a:avLst/>
          </a:prstGeom>
          <a:noFill/>
          <a:ln>
            <a:noFill/>
          </a:ln>
        </p:spPr>
      </p:pic>
    </p:spTree>
    <p:extLst>
      <p:ext uri="{BB962C8B-B14F-4D97-AF65-F5344CB8AC3E}">
        <p14:creationId xmlns:p14="http://schemas.microsoft.com/office/powerpoint/2010/main" val="279440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8390598" y="389599"/>
            <a:ext cx="10286999" cy="9507803"/>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en-US"/>
            </a:p>
          </p:txBody>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7" name="AutoShape 7"/>
          <p:cNvSpPr/>
          <p:nvPr/>
        </p:nvSpPr>
        <p:spPr>
          <a:xfrm flipH="1">
            <a:off x="10497714" y="1548001"/>
            <a:ext cx="7793685" cy="0"/>
          </a:xfrm>
          <a:prstGeom prst="line">
            <a:avLst/>
          </a:prstGeom>
          <a:ln w="76200" cap="flat">
            <a:solidFill>
              <a:srgbClr val="F5F5F5"/>
            </a:solidFill>
            <a:prstDash val="solid"/>
            <a:headEnd type="none" w="sm" len="sm"/>
            <a:tailEnd type="none" w="sm" len="sm"/>
          </a:ln>
        </p:spPr>
        <p:txBody>
          <a:bodyPr/>
          <a:lstStyle/>
          <a:p>
            <a:endParaRPr lang="en-US"/>
          </a:p>
        </p:txBody>
      </p:sp>
      <p:sp>
        <p:nvSpPr>
          <p:cNvPr id="8" name="TextBox 8"/>
          <p:cNvSpPr txBox="1"/>
          <p:nvPr/>
        </p:nvSpPr>
        <p:spPr>
          <a:xfrm>
            <a:off x="10494314" y="778560"/>
            <a:ext cx="5595161" cy="769441"/>
          </a:xfrm>
          <a:prstGeom prst="rect">
            <a:avLst/>
          </a:prstGeom>
        </p:spPr>
        <p:txBody>
          <a:bodyPr wrap="square" lIns="0" tIns="0" rIns="0" bIns="0" rtlCol="0" anchor="t">
            <a:spAutoFit/>
          </a:bodyPr>
          <a:lstStyle/>
          <a:p>
            <a:pPr algn="ctr">
              <a:lnSpc>
                <a:spcPts val="6049"/>
              </a:lnSpc>
            </a:pPr>
            <a:r>
              <a:rPr lang="en-US" sz="5499" spc="175" dirty="0">
                <a:solidFill>
                  <a:srgbClr val="FFFFFF"/>
                </a:solidFill>
                <a:latin typeface="Century Gothic" panose="020B0502020202020204" pitchFamily="34" charset="0"/>
              </a:rPr>
              <a:t>BACKGROUND</a:t>
            </a:r>
          </a:p>
        </p:txBody>
      </p:sp>
      <p:sp>
        <p:nvSpPr>
          <p:cNvPr id="9" name="TextBox 9"/>
          <p:cNvSpPr txBox="1"/>
          <p:nvPr/>
        </p:nvSpPr>
        <p:spPr>
          <a:xfrm>
            <a:off x="9076399" y="1755064"/>
            <a:ext cx="8915400" cy="7698711"/>
          </a:xfrm>
          <a:prstGeom prst="rect">
            <a:avLst/>
          </a:prstGeom>
        </p:spPr>
        <p:txBody>
          <a:bodyPr wrap="square" lIns="0" tIns="0" rIns="0" bIns="0" rtlCol="0" anchor="t">
            <a:spAutoFit/>
          </a:bodyPr>
          <a:lstStyle/>
          <a:p>
            <a:pPr marL="0" lvl="0" indent="0" algn="ctr" rtl="0">
              <a:lnSpc>
                <a:spcPct val="150000"/>
              </a:lnSpc>
              <a:spcBef>
                <a:spcPts val="0"/>
              </a:spcBef>
              <a:spcAft>
                <a:spcPts val="0"/>
              </a:spcAft>
              <a:buClr>
                <a:schemeClr val="lt1"/>
              </a:buClr>
              <a:buSzPts val="1800"/>
              <a:buNone/>
            </a:pPr>
            <a:r>
              <a:rPr lang="en-US" sz="2400" b="1" dirty="0">
                <a:solidFill>
                  <a:schemeClr val="bg1"/>
                </a:solidFill>
              </a:rPr>
              <a:t>Autism</a:t>
            </a:r>
            <a:r>
              <a:rPr lang="en-US" sz="2400" dirty="0">
                <a:solidFill>
                  <a:schemeClr val="bg1"/>
                </a:solidFill>
              </a:rPr>
              <a:t>, also known as Autism Spectrum Disorder (ASD), is a group of developmental disorders that affect communication, behavior, and social skills.</a:t>
            </a:r>
          </a:p>
          <a:p>
            <a:pPr marL="0" lvl="0" indent="0" algn="ctr" rtl="0">
              <a:lnSpc>
                <a:spcPct val="150000"/>
              </a:lnSpc>
              <a:spcBef>
                <a:spcPts val="0"/>
              </a:spcBef>
              <a:spcAft>
                <a:spcPts val="0"/>
              </a:spcAft>
              <a:buClr>
                <a:schemeClr val="lt1"/>
              </a:buClr>
              <a:buSzPts val="1800"/>
              <a:buNone/>
            </a:pPr>
            <a:endParaRPr lang="en-US" sz="2400" b="1" dirty="0">
              <a:solidFill>
                <a:schemeClr val="bg1"/>
              </a:solidFill>
            </a:endParaRPr>
          </a:p>
          <a:p>
            <a:pPr marL="0" lvl="0" indent="0" algn="ctr" rtl="0">
              <a:lnSpc>
                <a:spcPct val="150000"/>
              </a:lnSpc>
              <a:spcBef>
                <a:spcPts val="0"/>
              </a:spcBef>
              <a:spcAft>
                <a:spcPts val="0"/>
              </a:spcAft>
              <a:buClr>
                <a:schemeClr val="lt1"/>
              </a:buClr>
              <a:buSzPts val="1800"/>
              <a:buNone/>
            </a:pPr>
            <a:r>
              <a:rPr lang="en-US" sz="2400" b="1" dirty="0">
                <a:solidFill>
                  <a:schemeClr val="bg1"/>
                </a:solidFill>
              </a:rPr>
              <a:t>Causes and Challenges</a:t>
            </a:r>
            <a:endParaRPr lang="en-US" sz="2400" dirty="0">
              <a:solidFill>
                <a:schemeClr val="bg1"/>
              </a:solidFill>
            </a:endParaRPr>
          </a:p>
          <a:p>
            <a:pPr marL="0" lvl="0" indent="0" algn="ctr" rtl="0">
              <a:lnSpc>
                <a:spcPct val="150000"/>
              </a:lnSpc>
              <a:spcBef>
                <a:spcPts val="0"/>
              </a:spcBef>
              <a:spcAft>
                <a:spcPts val="0"/>
              </a:spcAft>
              <a:buClr>
                <a:schemeClr val="lt1"/>
              </a:buClr>
              <a:buSzPts val="1800"/>
              <a:buNone/>
            </a:pPr>
            <a:r>
              <a:rPr lang="en-US" sz="2400" dirty="0">
                <a:solidFill>
                  <a:schemeClr val="bg1"/>
                </a:solidFill>
              </a:rPr>
              <a:t>Autism is a disorder that is primarily influenced by a combination of genetic and environmental factors. Since autism is a spectrum disorder, each person with autism has a unique set of strengths and challenges. People with autism can possess highly developed skills or face significant difficulties in learning, thinking, and problem-solving. Research shows that high-quality early intervention can enhance learning, communication, and social skills and promote healthy brain development. However, the diagnostic process for autism can take several years.</a:t>
            </a:r>
          </a:p>
        </p:txBody>
      </p:sp>
      <p:pic>
        <p:nvPicPr>
          <p:cNvPr id="10" name="Google Shape;380;p24">
            <a:extLst>
              <a:ext uri="{FF2B5EF4-FFF2-40B4-BE49-F238E27FC236}">
                <a16:creationId xmlns:a16="http://schemas.microsoft.com/office/drawing/2014/main" id="{792E29CD-97D2-E14A-E480-568203FD0E57}"/>
              </a:ext>
            </a:extLst>
          </p:cNvPr>
          <p:cNvPicPr preferRelativeResize="0"/>
          <p:nvPr/>
        </p:nvPicPr>
        <p:blipFill rotWithShape="1">
          <a:blip r:embed="rId2">
            <a:alphaModFix/>
          </a:blip>
          <a:srcRect/>
          <a:stretch/>
        </p:blipFill>
        <p:spPr>
          <a:xfrm>
            <a:off x="1143000" y="1997720"/>
            <a:ext cx="6177986" cy="564879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D5D13-A7CB-2646-D7D7-1B1EE52BE2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A22D1E-EC1F-FB94-1359-6BDD3DDCED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9CE72ECD-5573-EFB7-0CEA-324401E02A21}"/>
              </a:ext>
            </a:extLst>
          </p:cNvPr>
          <p:cNvSpPr txBox="1">
            <a:spLocks/>
          </p:cNvSpPr>
          <p:nvPr/>
        </p:nvSpPr>
        <p:spPr>
          <a:xfrm>
            <a:off x="228600" y="1790700"/>
            <a:ext cx="5912651" cy="182880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5400" b="1" i="1" dirty="0">
                <a:solidFill>
                  <a:srgbClr val="FFFFFF"/>
                </a:solidFill>
                <a:latin typeface="Century Gothic" panose="020B0502020202020204" pitchFamily="34" charset="0"/>
              </a:rPr>
              <a:t>PERFORMANCE METRICS</a:t>
            </a:r>
          </a:p>
        </p:txBody>
      </p:sp>
      <p:pic>
        <p:nvPicPr>
          <p:cNvPr id="5" name="Picture 4" descr="A screen shot of a computer&#10;&#10;Description automatically generated">
            <a:extLst>
              <a:ext uri="{FF2B5EF4-FFF2-40B4-BE49-F238E27FC236}">
                <a16:creationId xmlns:a16="http://schemas.microsoft.com/office/drawing/2014/main" id="{6B21E1CD-2014-2E0F-EC9D-A68A1D97F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73" y="4762500"/>
            <a:ext cx="17845668" cy="2892690"/>
          </a:xfrm>
          <a:prstGeom prst="rect">
            <a:avLst/>
          </a:prstGeom>
        </p:spPr>
      </p:pic>
    </p:spTree>
    <p:extLst>
      <p:ext uri="{BB962C8B-B14F-4D97-AF65-F5344CB8AC3E}">
        <p14:creationId xmlns:p14="http://schemas.microsoft.com/office/powerpoint/2010/main" val="2795658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67139-56DB-EE5F-00D2-B4329363C4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03148B-C678-68AA-EF09-2DA429979C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81FC1471-57CC-52CB-D108-858207A8F3B5}"/>
              </a:ext>
            </a:extLst>
          </p:cNvPr>
          <p:cNvSpPr txBox="1">
            <a:spLocks/>
          </p:cNvSpPr>
          <p:nvPr/>
        </p:nvSpPr>
        <p:spPr>
          <a:xfrm>
            <a:off x="3476623" y="865110"/>
            <a:ext cx="11334752"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pPr>
            <a:r>
              <a:rPr lang="en-US" sz="5400" b="1" i="1" dirty="0">
                <a:solidFill>
                  <a:schemeClr val="bg1"/>
                </a:solidFill>
                <a:latin typeface="Century Gothic" panose="020B0502020202020204" pitchFamily="34" charset="0"/>
              </a:rPr>
              <a:t>Comparison with Prior Research:</a:t>
            </a:r>
          </a:p>
        </p:txBody>
      </p:sp>
      <p:sp>
        <p:nvSpPr>
          <p:cNvPr id="5" name="TextBox 4">
            <a:extLst>
              <a:ext uri="{FF2B5EF4-FFF2-40B4-BE49-F238E27FC236}">
                <a16:creationId xmlns:a16="http://schemas.microsoft.com/office/drawing/2014/main" id="{C7BBB995-0975-C2E9-178E-F6320CF7333F}"/>
              </a:ext>
            </a:extLst>
          </p:cNvPr>
          <p:cNvSpPr txBox="1"/>
          <p:nvPr/>
        </p:nvSpPr>
        <p:spPr>
          <a:xfrm>
            <a:off x="781049" y="3284039"/>
            <a:ext cx="16725900" cy="4524315"/>
          </a:xfrm>
          <a:prstGeom prst="rect">
            <a:avLst/>
          </a:prstGeom>
          <a:noFill/>
        </p:spPr>
        <p:txBody>
          <a:bodyPr wrap="square" rtlCol="0">
            <a:spAutoFit/>
          </a:bodyPr>
          <a:lstStyle/>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Alignment with Previous Studies: </a:t>
            </a:r>
            <a:r>
              <a:rPr lang="en-US" sz="3200" b="0" i="0" u="none" strike="noStrike" dirty="0">
                <a:solidFill>
                  <a:srgbClr val="ECECEC"/>
                </a:solidFill>
                <a:effectLst/>
              </a:rPr>
              <a:t>Findings support </a:t>
            </a:r>
            <a:r>
              <a:rPr lang="en-US" sz="3200" b="0" i="0" u="none" strike="noStrike" dirty="0" err="1">
                <a:solidFill>
                  <a:srgbClr val="ECECEC"/>
                </a:solidFill>
                <a:effectLst/>
              </a:rPr>
              <a:t>Thabtah’s</a:t>
            </a:r>
            <a:r>
              <a:rPr lang="en-US" sz="3200" b="0" i="0" u="none" strike="noStrike" dirty="0">
                <a:solidFill>
                  <a:srgbClr val="ECECEC"/>
                </a:solidFill>
                <a:effectLst/>
              </a:rPr>
              <a:t> (2017) research on the efficacy of machine learning in ASD screening.</a:t>
            </a:r>
          </a:p>
          <a:p>
            <a:pPr marL="457200" indent="-457200" algn="l">
              <a:buFont typeface="Wingdings" pitchFamily="2" charset="2"/>
              <a:buChar char="Ø"/>
            </a:pPr>
            <a:endParaRPr lang="en-US" sz="3200" b="0" i="0" u="none" strike="noStrike" dirty="0">
              <a:solidFill>
                <a:srgbClr val="ECECEC"/>
              </a:solidFill>
              <a:effectLst/>
              <a:latin typeface="Söhne"/>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Differences in Model Performance:</a:t>
            </a:r>
            <a:r>
              <a:rPr lang="en-US" sz="3200" b="0" i="0" u="none" strike="noStrike" dirty="0">
                <a:solidFill>
                  <a:srgbClr val="ECECEC"/>
                </a:solidFill>
                <a:effectLst/>
                <a:latin typeface="Söhne"/>
              </a:rPr>
              <a:t> </a:t>
            </a:r>
            <a:r>
              <a:rPr lang="en-US" sz="3200" b="0" i="0" u="none" strike="noStrike" dirty="0">
                <a:solidFill>
                  <a:srgbClr val="ECECEC"/>
                </a:solidFill>
                <a:effectLst/>
              </a:rPr>
              <a:t>Slightly higher sensitivity at lower cutoffs in our Backward Model may reflect differences in data sets or feature selection compared to </a:t>
            </a:r>
            <a:r>
              <a:rPr lang="en-US" sz="3200" b="0" i="0" u="none" strike="noStrike" dirty="0" err="1">
                <a:solidFill>
                  <a:srgbClr val="ECECEC"/>
                </a:solidFill>
                <a:effectLst/>
              </a:rPr>
              <a:t>Thabtah’s</a:t>
            </a:r>
            <a:r>
              <a:rPr lang="en-US" sz="3200" b="0" i="0" u="none" strike="noStrike" dirty="0">
                <a:solidFill>
                  <a:srgbClr val="ECECEC"/>
                </a:solidFill>
                <a:effectLst/>
              </a:rPr>
              <a:t> study.</a:t>
            </a:r>
          </a:p>
          <a:p>
            <a:pPr marL="457200" indent="-457200" algn="l">
              <a:buFont typeface="Wingdings" pitchFamily="2" charset="2"/>
              <a:buChar char="Ø"/>
            </a:pPr>
            <a:endParaRPr lang="en-US" sz="3200" b="0" i="0" u="none" strike="noStrike" dirty="0">
              <a:solidFill>
                <a:srgbClr val="ECECEC"/>
              </a:solidFill>
              <a:effectLst/>
              <a:latin typeface="Söhne"/>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Need for Diverse Datasets: </a:t>
            </a:r>
            <a:r>
              <a:rPr lang="en-US" sz="3200" b="0" i="0" u="none" strike="noStrike" dirty="0">
                <a:solidFill>
                  <a:srgbClr val="ECECEC"/>
                </a:solidFill>
                <a:effectLst/>
              </a:rPr>
              <a:t>Discrepancies highlight the importance of using diverse datasets and comprehensive feature engineering in machine learning models for ASD.</a:t>
            </a:r>
          </a:p>
        </p:txBody>
      </p:sp>
    </p:spTree>
    <p:extLst>
      <p:ext uri="{BB962C8B-B14F-4D97-AF65-F5344CB8AC3E}">
        <p14:creationId xmlns:p14="http://schemas.microsoft.com/office/powerpoint/2010/main" val="1603146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2A9C-8E58-0811-D75E-E48302E164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940F04-9AA9-6114-FC80-1516DEB14B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674478A7-7554-173A-3970-87F966273EBD}"/>
              </a:ext>
            </a:extLst>
          </p:cNvPr>
          <p:cNvSpPr txBox="1">
            <a:spLocks/>
          </p:cNvSpPr>
          <p:nvPr/>
        </p:nvSpPr>
        <p:spPr>
          <a:xfrm>
            <a:off x="2843210" y="865110"/>
            <a:ext cx="12601577"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pPr>
            <a:r>
              <a:rPr lang="en-US" sz="6000" b="1" i="1" dirty="0">
                <a:solidFill>
                  <a:schemeClr val="bg1"/>
                </a:solidFill>
                <a:latin typeface="Century Gothic" panose="020B0502020202020204" pitchFamily="34" charset="0"/>
              </a:rPr>
              <a:t>Implications and Applications:</a:t>
            </a:r>
          </a:p>
        </p:txBody>
      </p:sp>
      <p:sp>
        <p:nvSpPr>
          <p:cNvPr id="5" name="TextBox 4">
            <a:extLst>
              <a:ext uri="{FF2B5EF4-FFF2-40B4-BE49-F238E27FC236}">
                <a16:creationId xmlns:a16="http://schemas.microsoft.com/office/drawing/2014/main" id="{042817E9-5EB4-CD00-0555-02DF162B0254}"/>
              </a:ext>
            </a:extLst>
          </p:cNvPr>
          <p:cNvSpPr txBox="1"/>
          <p:nvPr/>
        </p:nvSpPr>
        <p:spPr>
          <a:xfrm>
            <a:off x="781049" y="3284039"/>
            <a:ext cx="16725900" cy="6494085"/>
          </a:xfrm>
          <a:prstGeom prst="rect">
            <a:avLst/>
          </a:prstGeom>
          <a:noFill/>
        </p:spPr>
        <p:txBody>
          <a:bodyPr wrap="square" rtlCol="0">
            <a:spAutoFit/>
          </a:bodyPr>
          <a:lstStyle/>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Theoretical Support:</a:t>
            </a:r>
            <a:r>
              <a:rPr lang="en-US" sz="3200" b="0" i="0" u="none" strike="noStrike" dirty="0">
                <a:solidFill>
                  <a:srgbClr val="ECECEC"/>
                </a:solidFill>
                <a:effectLst/>
              </a:rPr>
              <a:t> Results reinforce the hypothesis that machine learning can enhance the accuracy and efficiency of ASD screening.</a:t>
            </a:r>
          </a:p>
          <a:p>
            <a:pPr marL="457200" indent="-457200" algn="l">
              <a:buFont typeface="Wingdings" pitchFamily="2" charset="2"/>
              <a:buChar char="Ø"/>
            </a:pPr>
            <a:endParaRPr lang="en-US" sz="3200" b="0" i="0" u="none" strike="noStrike" dirty="0">
              <a:solidFill>
                <a:srgbClr val="ECECEC"/>
              </a:solidFill>
              <a:effectLst/>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Practical Integration: </a:t>
            </a:r>
            <a:r>
              <a:rPr lang="en-US" sz="3200" b="0" i="0" u="none" strike="noStrike" dirty="0">
                <a:solidFill>
                  <a:srgbClr val="ECECEC"/>
                </a:solidFill>
                <a:effectLst/>
              </a:rPr>
              <a:t>The Backward Model could be integrated into diagnostic frameworks to improve decision-making in clinical settings.</a:t>
            </a:r>
          </a:p>
          <a:p>
            <a:pPr marL="457200" indent="-457200" algn="l">
              <a:buFont typeface="Wingdings" pitchFamily="2" charset="2"/>
              <a:buChar char="Ø"/>
            </a:pPr>
            <a:endParaRPr lang="en-US" sz="3200" b="0" i="0" u="none" strike="noStrike" dirty="0">
              <a:solidFill>
                <a:srgbClr val="ECECEC"/>
              </a:solidFill>
              <a:effectLst/>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Policy Recommendations: </a:t>
            </a:r>
            <a:r>
              <a:rPr lang="en-US" sz="3200" b="0" i="0" u="none" strike="noStrike" dirty="0">
                <a:solidFill>
                  <a:srgbClr val="ECECEC"/>
                </a:solidFill>
                <a:effectLst/>
              </a:rPr>
              <a:t>Suggests health care systems should consider adopting machine learning-based tools for standard ASD screening protocols.</a:t>
            </a:r>
          </a:p>
          <a:p>
            <a:pPr marL="457200" indent="-457200" algn="l">
              <a:buFont typeface="Wingdings" pitchFamily="2" charset="2"/>
              <a:buChar char="Ø"/>
            </a:pPr>
            <a:endParaRPr lang="en-US" sz="3200" b="0" i="0" u="none" strike="noStrike" dirty="0">
              <a:solidFill>
                <a:srgbClr val="ECECEC"/>
              </a:solidFill>
              <a:effectLst/>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Real-world Software Implementation: </a:t>
            </a:r>
            <a:r>
              <a:rPr lang="en-US" sz="3200" b="0" i="0" u="none" strike="noStrike" dirty="0">
                <a:solidFill>
                  <a:srgbClr val="ECECEC"/>
                </a:solidFill>
                <a:effectLst/>
              </a:rPr>
              <a:t>Models could be implemented in diagnostic tools like the ASD Tests app to improve their diagnostic capabilities and accessibility.</a:t>
            </a:r>
          </a:p>
          <a:p>
            <a:br>
              <a:rPr lang="en-US" sz="3200" dirty="0"/>
            </a:br>
            <a:endParaRPr lang="en-US" sz="3200" b="1" dirty="0">
              <a:solidFill>
                <a:schemeClr val="bg1"/>
              </a:solidFill>
            </a:endParaRPr>
          </a:p>
        </p:txBody>
      </p:sp>
    </p:spTree>
    <p:extLst>
      <p:ext uri="{BB962C8B-B14F-4D97-AF65-F5344CB8AC3E}">
        <p14:creationId xmlns:p14="http://schemas.microsoft.com/office/powerpoint/2010/main" val="3878306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9AE87-E76D-5884-101A-1C6FF3ED71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F6206C-6D92-833A-4DD8-F8CE1159F9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3476F871-A4AF-9052-6D1D-03319E2F07C7}"/>
              </a:ext>
            </a:extLst>
          </p:cNvPr>
          <p:cNvSpPr txBox="1">
            <a:spLocks/>
          </p:cNvSpPr>
          <p:nvPr/>
        </p:nvSpPr>
        <p:spPr>
          <a:xfrm>
            <a:off x="6527004" y="525205"/>
            <a:ext cx="5233989" cy="849390"/>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pPr>
            <a:r>
              <a:rPr lang="en-US" sz="4800" b="1" i="1" dirty="0">
                <a:solidFill>
                  <a:schemeClr val="bg1"/>
                </a:solidFill>
                <a:latin typeface="Century Gothic" panose="020B0502020202020204" pitchFamily="34" charset="0"/>
              </a:rPr>
              <a:t>Literature Review</a:t>
            </a:r>
          </a:p>
        </p:txBody>
      </p:sp>
      <p:sp>
        <p:nvSpPr>
          <p:cNvPr id="5" name="TextBox 4">
            <a:extLst>
              <a:ext uri="{FF2B5EF4-FFF2-40B4-BE49-F238E27FC236}">
                <a16:creationId xmlns:a16="http://schemas.microsoft.com/office/drawing/2014/main" id="{DA8AD6AA-D405-A095-8491-0247433F2A79}"/>
              </a:ext>
            </a:extLst>
          </p:cNvPr>
          <p:cNvSpPr txBox="1"/>
          <p:nvPr/>
        </p:nvSpPr>
        <p:spPr>
          <a:xfrm>
            <a:off x="781048" y="2324100"/>
            <a:ext cx="16725900" cy="7109639"/>
          </a:xfrm>
          <a:prstGeom prst="rect">
            <a:avLst/>
          </a:prstGeom>
          <a:noFill/>
        </p:spPr>
        <p:txBody>
          <a:bodyPr wrap="square" rtlCol="0">
            <a:spAutoFit/>
          </a:bodyPr>
          <a:lstStyle/>
          <a:p>
            <a:pPr marL="457200" indent="-457200">
              <a:buClr>
                <a:schemeClr val="bg1"/>
              </a:buClr>
              <a:buFont typeface="Wingdings" pitchFamily="2" charset="2"/>
              <a:buChar char="Ø"/>
            </a:pPr>
            <a:r>
              <a:rPr lang="en-US" sz="2400" b="1" i="1" u="none" strike="noStrike" dirty="0">
                <a:solidFill>
                  <a:schemeClr val="bg1"/>
                </a:solidFill>
                <a:effectLst/>
                <a:latin typeface="Century Gothic" panose="020B0502020202020204" pitchFamily="34" charset="0"/>
              </a:rPr>
              <a:t>Autism spectrum disorder research: knowledge mapping of progress and focus between 2011 and 2022</a:t>
            </a:r>
          </a:p>
          <a:p>
            <a:pPr>
              <a:buClr>
                <a:schemeClr val="bg1"/>
              </a:buClr>
            </a:pPr>
            <a:endParaRPr lang="en-US" sz="2400" b="1" i="1" u="none" strike="noStrike" dirty="0">
              <a:solidFill>
                <a:schemeClr val="bg1"/>
              </a:solidFill>
              <a:effectLst/>
              <a:latin typeface="Century Gothic" panose="020B0502020202020204" pitchFamily="34" charset="0"/>
            </a:endParaRPr>
          </a:p>
          <a:p>
            <a:pPr algn="ctr">
              <a:buClr>
                <a:schemeClr val="bg1"/>
              </a:buClr>
            </a:pPr>
            <a:r>
              <a:rPr lang="en-US" sz="2400" b="1" i="1" u="none" strike="noStrike" dirty="0">
                <a:solidFill>
                  <a:schemeClr val="bg1"/>
                </a:solidFill>
                <a:effectLst/>
                <a:latin typeface="Century Gothic" panose="020B0502020202020204" pitchFamily="34" charset="0"/>
                <a:hlinkClick r:id="rId4">
                  <a:extLst>
                    <a:ext uri="{A12FA001-AC4F-418D-AE19-62706E023703}">
                      <ahyp:hlinkClr xmlns:ahyp="http://schemas.microsoft.com/office/drawing/2018/hyperlinkcolor" val="tx"/>
                    </a:ext>
                  </a:extLst>
                </a:hlinkClick>
              </a:rPr>
              <a:t>https://www.ncbi.nlm.nih.gov/pmc/articles/PMC10168184/</a:t>
            </a:r>
            <a:endParaRPr lang="en-US" sz="2400" b="1" i="1" u="none" strike="noStrike" dirty="0">
              <a:solidFill>
                <a:schemeClr val="bg1"/>
              </a:solidFill>
              <a:effectLst/>
              <a:latin typeface="Century Gothic" panose="020B0502020202020204" pitchFamily="34" charset="0"/>
            </a:endParaRPr>
          </a:p>
          <a:p>
            <a:pPr>
              <a:buClr>
                <a:schemeClr val="bg1"/>
              </a:buClr>
            </a:pPr>
            <a:endParaRPr lang="en-US" sz="2400" b="1" i="1" dirty="0">
              <a:solidFill>
                <a:schemeClr val="bg1"/>
              </a:solidFill>
              <a:latin typeface="Century Gothic" panose="020B0502020202020204" pitchFamily="34" charset="0"/>
            </a:endParaRPr>
          </a:p>
          <a:p>
            <a:pPr marL="342900" indent="-342900">
              <a:buClr>
                <a:schemeClr val="bg1"/>
              </a:buClr>
              <a:buFont typeface="Wingdings" pitchFamily="2" charset="2"/>
              <a:buChar char="Ø"/>
            </a:pPr>
            <a:r>
              <a:rPr lang="en-US" sz="2400" b="1" i="1" u="none" strike="noStrike" dirty="0">
                <a:solidFill>
                  <a:schemeClr val="bg1"/>
                </a:solidFill>
                <a:effectLst/>
                <a:latin typeface="Century Gothic" panose="020B0502020202020204" pitchFamily="34" charset="0"/>
              </a:rPr>
              <a:t>A Machine Learning Approach to Predict Autism Spectrum Disorder</a:t>
            </a:r>
          </a:p>
          <a:p>
            <a:pPr>
              <a:buClr>
                <a:schemeClr val="bg1"/>
              </a:buClr>
            </a:pPr>
            <a:endParaRPr lang="en-US" sz="2400" b="1" i="1" u="none" strike="noStrike" dirty="0">
              <a:solidFill>
                <a:schemeClr val="bg1"/>
              </a:solidFill>
              <a:effectLst/>
              <a:latin typeface="Century Gothic" panose="020B0502020202020204" pitchFamily="34" charset="0"/>
            </a:endParaRPr>
          </a:p>
          <a:p>
            <a:pPr algn="ctr">
              <a:buClr>
                <a:schemeClr val="bg1"/>
              </a:buClr>
            </a:pPr>
            <a:r>
              <a:rPr lang="en-US" sz="2400" b="1" i="1" u="none" strike="noStrike" dirty="0">
                <a:solidFill>
                  <a:schemeClr val="bg1"/>
                </a:solidFill>
                <a:effectLst/>
                <a:latin typeface="Century Gothic" panose="020B0502020202020204" pitchFamily="34" charset="0"/>
                <a:hlinkClick r:id="rId5">
                  <a:extLst>
                    <a:ext uri="{A12FA001-AC4F-418D-AE19-62706E023703}">
                      <ahyp:hlinkClr xmlns:ahyp="http://schemas.microsoft.com/office/drawing/2018/hyperlinkcolor" val="tx"/>
                    </a:ext>
                  </a:extLst>
                </a:hlinkClick>
              </a:rPr>
              <a:t>https://ieeexplore.ieee.org/document/8679454</a:t>
            </a:r>
            <a:endParaRPr lang="en-US" sz="2400" b="1" i="1" u="none" strike="noStrike" dirty="0">
              <a:solidFill>
                <a:schemeClr val="bg1"/>
              </a:solidFill>
              <a:effectLst/>
              <a:latin typeface="Century Gothic" panose="020B0502020202020204" pitchFamily="34" charset="0"/>
            </a:endParaRPr>
          </a:p>
          <a:p>
            <a:pPr algn="ctr">
              <a:buClr>
                <a:schemeClr val="bg1"/>
              </a:buClr>
            </a:pPr>
            <a:endParaRPr lang="en-US" sz="2400" b="1" i="1" dirty="0">
              <a:solidFill>
                <a:schemeClr val="bg1"/>
              </a:solidFill>
              <a:latin typeface="Century Gothic" panose="020B0502020202020204" pitchFamily="34" charset="0"/>
            </a:endParaRPr>
          </a:p>
          <a:p>
            <a:pPr>
              <a:buClr>
                <a:schemeClr val="bg1"/>
              </a:buClr>
            </a:pPr>
            <a:endParaRPr lang="en-US" sz="2400" b="1" i="1" dirty="0">
              <a:solidFill>
                <a:schemeClr val="bg1"/>
              </a:solidFill>
              <a:latin typeface="Century Gothic" panose="020B0502020202020204" pitchFamily="34" charset="0"/>
            </a:endParaRPr>
          </a:p>
          <a:p>
            <a:pPr marL="342900" indent="-342900">
              <a:buClr>
                <a:schemeClr val="bg1"/>
              </a:buClr>
              <a:buFont typeface="Wingdings" pitchFamily="2" charset="2"/>
              <a:buChar char="Ø"/>
            </a:pPr>
            <a:r>
              <a:rPr lang="en-US" sz="2400" b="1" i="1" u="none" strike="noStrike" dirty="0">
                <a:solidFill>
                  <a:srgbClr val="FFFFFF"/>
                </a:solidFill>
                <a:effectLst/>
                <a:latin typeface="Century Gothic" panose="020B0502020202020204" pitchFamily="34" charset="0"/>
              </a:rPr>
              <a:t>Using Machine Learning for Motion Analysis to Early Detect Autism Spectrum Disorder: A Systematic Review</a:t>
            </a:r>
          </a:p>
          <a:p>
            <a:pPr>
              <a:buClr>
                <a:schemeClr val="bg1"/>
              </a:buClr>
            </a:pPr>
            <a:endParaRPr lang="en-US" sz="2400" b="1" i="1" dirty="0">
              <a:solidFill>
                <a:schemeClr val="bg1"/>
              </a:solidFill>
              <a:latin typeface="Century Gothic" panose="020B0502020202020204" pitchFamily="34" charset="0"/>
            </a:endParaRPr>
          </a:p>
          <a:p>
            <a:pPr algn="ctr">
              <a:buClr>
                <a:schemeClr val="bg1"/>
              </a:buClr>
            </a:pPr>
            <a:r>
              <a:rPr lang="en-US" sz="2400" b="1" i="1" u="none" strike="noStrike" dirty="0">
                <a:solidFill>
                  <a:schemeClr val="bg1"/>
                </a:solidFill>
                <a:effectLst/>
                <a:latin typeface="Century Gothic" panose="020B0502020202020204" pitchFamily="34" charset="0"/>
                <a:hlinkClick r:id="rId6">
                  <a:extLst>
                    <a:ext uri="{A12FA001-AC4F-418D-AE19-62706E023703}">
                      <ahyp:hlinkClr xmlns:ahyp="http://schemas.microsoft.com/office/drawing/2018/hyperlinkcolor" val="tx"/>
                    </a:ext>
                  </a:extLst>
                </a:hlinkClick>
              </a:rPr>
              <a:t>https://link.springer.com/article/10.1007/s40489-024-00435-4</a:t>
            </a:r>
            <a:endParaRPr lang="en-US" sz="2400" b="1" i="1" u="none" strike="noStrike" dirty="0">
              <a:solidFill>
                <a:schemeClr val="bg1"/>
              </a:solidFill>
              <a:effectLst/>
              <a:latin typeface="Century Gothic" panose="020B0502020202020204" pitchFamily="34" charset="0"/>
            </a:endParaRPr>
          </a:p>
          <a:p>
            <a:pPr algn="ctr">
              <a:buClr>
                <a:schemeClr val="bg1"/>
              </a:buClr>
            </a:pPr>
            <a:endParaRPr lang="en-US" sz="2400" b="1" i="1" dirty="0">
              <a:solidFill>
                <a:schemeClr val="bg1"/>
              </a:solidFill>
              <a:latin typeface="Century Gothic" panose="020B0502020202020204" pitchFamily="34" charset="0"/>
            </a:endParaRPr>
          </a:p>
          <a:p>
            <a:pPr algn="ctr">
              <a:buClr>
                <a:schemeClr val="bg1"/>
              </a:buClr>
            </a:pPr>
            <a:endParaRPr lang="en-US" sz="2400" b="1" i="1" u="none" strike="noStrike" dirty="0">
              <a:solidFill>
                <a:schemeClr val="bg1"/>
              </a:solidFill>
              <a:effectLst/>
              <a:latin typeface="Century Gothic" panose="020B0502020202020204" pitchFamily="34" charset="0"/>
            </a:endParaRPr>
          </a:p>
          <a:p>
            <a:pPr marL="342900" indent="-342900">
              <a:buClr>
                <a:schemeClr val="bg1"/>
              </a:buClr>
              <a:buFont typeface="Wingdings" pitchFamily="2" charset="2"/>
              <a:buChar char="Ø"/>
            </a:pPr>
            <a:r>
              <a:rPr lang="en-US" sz="2400" b="1" i="1" u="none" strike="noStrike" dirty="0">
                <a:solidFill>
                  <a:schemeClr val="bg1"/>
                </a:solidFill>
                <a:effectLst/>
                <a:latin typeface="Century Gothic" panose="020B0502020202020204" pitchFamily="34" charset="0"/>
              </a:rPr>
              <a:t>Feature Signature Discovery for Autism Detection: An Automated Machine Learning Based Feature Ranking Framework</a:t>
            </a:r>
          </a:p>
          <a:p>
            <a:pPr>
              <a:buClr>
                <a:schemeClr val="bg1"/>
              </a:buClr>
            </a:pPr>
            <a:endParaRPr lang="en-US" sz="2400" b="1" i="1" u="none" strike="noStrike" dirty="0">
              <a:solidFill>
                <a:schemeClr val="bg1"/>
              </a:solidFill>
              <a:effectLst/>
              <a:latin typeface="Century Gothic" panose="020B0502020202020204" pitchFamily="34" charset="0"/>
            </a:endParaRPr>
          </a:p>
          <a:p>
            <a:pPr algn="ctr">
              <a:buClr>
                <a:schemeClr val="bg1"/>
              </a:buClr>
            </a:pPr>
            <a:r>
              <a:rPr lang="en-US" sz="2400" b="1" i="1" u="none" strike="noStrike" dirty="0">
                <a:solidFill>
                  <a:schemeClr val="bg1"/>
                </a:solidFill>
                <a:effectLst/>
                <a:latin typeface="Century Gothic" panose="020B0502020202020204" pitchFamily="34" charset="0"/>
                <a:hlinkClick r:id="rId7">
                  <a:extLst>
                    <a:ext uri="{A12FA001-AC4F-418D-AE19-62706E023703}">
                      <ahyp:hlinkClr xmlns:ahyp="http://schemas.microsoft.com/office/drawing/2018/hyperlinkcolor" val="tx"/>
                    </a:ext>
                  </a:extLst>
                </a:hlinkClick>
              </a:rPr>
              <a:t>https://</a:t>
            </a:r>
            <a:r>
              <a:rPr lang="en-US" sz="2400" b="1" i="1" u="none" strike="noStrike" dirty="0" err="1">
                <a:solidFill>
                  <a:schemeClr val="bg1"/>
                </a:solidFill>
                <a:effectLst/>
                <a:latin typeface="Century Gothic" panose="020B0502020202020204" pitchFamily="34" charset="0"/>
                <a:hlinkClick r:id="rId7">
                  <a:extLst>
                    <a:ext uri="{A12FA001-AC4F-418D-AE19-62706E023703}">
                      <ahyp:hlinkClr xmlns:ahyp="http://schemas.microsoft.com/office/drawing/2018/hyperlinkcolor" val="tx"/>
                    </a:ext>
                  </a:extLst>
                </a:hlinkClick>
              </a:rPr>
              <a:t>www.hindawi.com</a:t>
            </a:r>
            <a:r>
              <a:rPr lang="en-US" sz="2400" b="1" i="1" u="none" strike="noStrike" dirty="0">
                <a:solidFill>
                  <a:schemeClr val="bg1"/>
                </a:solidFill>
                <a:effectLst/>
                <a:latin typeface="Century Gothic" panose="020B0502020202020204" pitchFamily="34" charset="0"/>
                <a:hlinkClick r:id="rId7">
                  <a:extLst>
                    <a:ext uri="{A12FA001-AC4F-418D-AE19-62706E023703}">
                      <ahyp:hlinkClr xmlns:ahyp="http://schemas.microsoft.com/office/drawing/2018/hyperlinkcolor" val="tx"/>
                    </a:ext>
                  </a:extLst>
                </a:hlinkClick>
              </a:rPr>
              <a:t>/journals/</a:t>
            </a:r>
            <a:r>
              <a:rPr lang="en-US" sz="2400" b="1" i="1" u="none" strike="noStrike" dirty="0" err="1">
                <a:solidFill>
                  <a:schemeClr val="bg1"/>
                </a:solidFill>
                <a:effectLst/>
                <a:latin typeface="Century Gothic" panose="020B0502020202020204" pitchFamily="34" charset="0"/>
                <a:hlinkClick r:id="rId7">
                  <a:extLst>
                    <a:ext uri="{A12FA001-AC4F-418D-AE19-62706E023703}">
                      <ahyp:hlinkClr xmlns:ahyp="http://schemas.microsoft.com/office/drawing/2018/hyperlinkcolor" val="tx"/>
                    </a:ext>
                  </a:extLst>
                </a:hlinkClick>
              </a:rPr>
              <a:t>cin</a:t>
            </a:r>
            <a:r>
              <a:rPr lang="en-US" sz="2400" b="1" i="1" u="none" strike="noStrike" dirty="0">
                <a:solidFill>
                  <a:schemeClr val="bg1"/>
                </a:solidFill>
                <a:effectLst/>
                <a:latin typeface="Century Gothic" panose="020B0502020202020204" pitchFamily="34" charset="0"/>
                <a:hlinkClick r:id="rId7">
                  <a:extLst>
                    <a:ext uri="{A12FA001-AC4F-418D-AE19-62706E023703}">
                      <ahyp:hlinkClr xmlns:ahyp="http://schemas.microsoft.com/office/drawing/2018/hyperlinkcolor" val="tx"/>
                    </a:ext>
                  </a:extLst>
                </a:hlinkClick>
              </a:rPr>
              <a:t>/2023/6330002/</a:t>
            </a:r>
            <a:endParaRPr lang="en-US" sz="2400" b="1" i="1" u="none" strike="noStrike" dirty="0">
              <a:solidFill>
                <a:schemeClr val="bg1"/>
              </a:solidFill>
              <a:effectLst/>
              <a:latin typeface="Century Gothic" panose="020B0502020202020204" pitchFamily="34" charset="0"/>
            </a:endParaRPr>
          </a:p>
          <a:p>
            <a:pPr algn="l">
              <a:buClr>
                <a:schemeClr val="bg1"/>
              </a:buClr>
            </a:pPr>
            <a:endParaRPr lang="en-US" sz="2400" b="1"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793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172A-9FC0-0C96-0CD4-5BC9ACACAC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559819-25DB-C492-0E54-9DB640E5023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8EA80344-5669-E931-9F97-EE4D878153F3}"/>
              </a:ext>
            </a:extLst>
          </p:cNvPr>
          <p:cNvSpPr txBox="1">
            <a:spLocks/>
          </p:cNvSpPr>
          <p:nvPr/>
        </p:nvSpPr>
        <p:spPr>
          <a:xfrm>
            <a:off x="6768701" y="419100"/>
            <a:ext cx="4750596" cy="79638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pPr>
            <a:r>
              <a:rPr lang="en-US" sz="4800" b="1" i="1" dirty="0">
                <a:solidFill>
                  <a:schemeClr val="bg1"/>
                </a:solidFill>
                <a:latin typeface="Century Gothic" panose="020B0502020202020204" pitchFamily="34" charset="0"/>
              </a:rPr>
              <a:t>LIMITATIONS</a:t>
            </a:r>
          </a:p>
        </p:txBody>
      </p:sp>
      <p:sp>
        <p:nvSpPr>
          <p:cNvPr id="5" name="TextBox 4">
            <a:extLst>
              <a:ext uri="{FF2B5EF4-FFF2-40B4-BE49-F238E27FC236}">
                <a16:creationId xmlns:a16="http://schemas.microsoft.com/office/drawing/2014/main" id="{CAD174CB-40CF-0D6A-D72F-CF0550E80A6C}"/>
              </a:ext>
            </a:extLst>
          </p:cNvPr>
          <p:cNvSpPr txBox="1"/>
          <p:nvPr/>
        </p:nvSpPr>
        <p:spPr>
          <a:xfrm>
            <a:off x="366710" y="1555534"/>
            <a:ext cx="17554577" cy="8402300"/>
          </a:xfrm>
          <a:prstGeom prst="rect">
            <a:avLst/>
          </a:prstGeom>
          <a:noFill/>
        </p:spPr>
        <p:txBody>
          <a:bodyPr wrap="square" rtlCol="0">
            <a:spAutoFit/>
          </a:bodyPr>
          <a:lstStyle/>
          <a:p>
            <a:pPr algn="ctr"/>
            <a:r>
              <a:rPr lang="en-US" sz="2400" b="1" i="1" u="none" strike="noStrike" dirty="0">
                <a:solidFill>
                  <a:srgbClr val="ECECEC"/>
                </a:solidFill>
                <a:effectLst/>
                <a:latin typeface="Century Gothic" panose="020B0502020202020204" pitchFamily="34" charset="0"/>
              </a:rPr>
              <a:t>Model Dependency on Data Characteristics</a:t>
            </a:r>
          </a:p>
          <a:p>
            <a:pPr marL="457200" indent="-457200" algn="ctr">
              <a:buFont typeface="Wingdings" pitchFamily="2" charset="2"/>
              <a:buChar char="Ø"/>
            </a:pPr>
            <a:endParaRPr lang="en-US" sz="2400" b="1" i="1" dirty="0">
              <a:solidFill>
                <a:srgbClr val="ECECEC"/>
              </a:solidFill>
              <a:latin typeface="Century Gothic" panose="020B0502020202020204" pitchFamily="34" charset="0"/>
            </a:endParaRPr>
          </a:p>
          <a:p>
            <a:pPr marL="457200" indent="-457200" algn="ctr">
              <a:buFont typeface="Wingdings" pitchFamily="2" charset="2"/>
              <a:buChar char="Ø"/>
            </a:pPr>
            <a:r>
              <a:rPr lang="en-US" sz="3200" b="1" i="1" u="none" strike="noStrike" dirty="0">
                <a:solidFill>
                  <a:srgbClr val="ECECEC"/>
                </a:solidFill>
                <a:effectLst/>
                <a:latin typeface="Century Gothic" panose="020B0502020202020204" pitchFamily="34" charset="0"/>
              </a:rPr>
              <a:t> </a:t>
            </a:r>
            <a:r>
              <a:rPr lang="en-US" sz="2400" b="0" i="0" u="none" strike="noStrike" dirty="0">
                <a:solidFill>
                  <a:srgbClr val="ECECEC"/>
                </a:solidFill>
                <a:effectLst/>
              </a:rPr>
              <a:t>The performance metrics (sensitivity, specificity) of our models may vary significantly with changes in the dataset characteristics, such as demographic variability or symptom presentation, which were not fully explored in this study.</a:t>
            </a:r>
          </a:p>
          <a:p>
            <a:pPr marL="457200" indent="-457200" algn="ctr">
              <a:buFont typeface="Wingdings" pitchFamily="2" charset="2"/>
              <a:buChar char="Ø"/>
            </a:pPr>
            <a:endParaRPr lang="en-US" sz="3200" b="0" i="0" u="none" strike="noStrike" dirty="0">
              <a:solidFill>
                <a:srgbClr val="ECECEC"/>
              </a:solidFill>
              <a:effectLst/>
            </a:endParaRPr>
          </a:p>
          <a:p>
            <a:pPr algn="ctr"/>
            <a:r>
              <a:rPr lang="en-US" sz="2400" b="1" i="1" u="none" strike="noStrike" dirty="0">
                <a:solidFill>
                  <a:srgbClr val="ECECEC"/>
                </a:solidFill>
                <a:effectLst/>
                <a:latin typeface="Century Gothic" panose="020B0502020202020204" pitchFamily="34" charset="0"/>
              </a:rPr>
              <a:t>Feature Selection and Engineering</a:t>
            </a:r>
            <a:endParaRPr lang="en-US" sz="2400" dirty="0">
              <a:solidFill>
                <a:srgbClr val="ECECEC"/>
              </a:solidFill>
              <a:latin typeface="Century Gothic" panose="020B0502020202020204" pitchFamily="34" charset="0"/>
            </a:endParaRPr>
          </a:p>
          <a:p>
            <a:pPr marL="457200" indent="-457200" algn="ctr">
              <a:buFont typeface="Wingdings" pitchFamily="2" charset="2"/>
              <a:buChar char="Ø"/>
            </a:pPr>
            <a:endParaRPr lang="en-US" sz="3200" b="0" i="0" u="none" strike="noStrike" dirty="0">
              <a:solidFill>
                <a:srgbClr val="ECECEC"/>
              </a:solidFill>
              <a:effectLst/>
              <a:latin typeface="Century Gothic" panose="020B0502020202020204" pitchFamily="34" charset="0"/>
            </a:endParaRPr>
          </a:p>
          <a:p>
            <a:pPr marL="457200" indent="-457200" algn="ctr">
              <a:buFont typeface="Wingdings" pitchFamily="2" charset="2"/>
              <a:buChar char="Ø"/>
            </a:pPr>
            <a:r>
              <a:rPr lang="en-US" sz="2400" b="0" i="0" u="none" strike="noStrike" dirty="0">
                <a:solidFill>
                  <a:srgbClr val="ECECEC"/>
                </a:solidFill>
                <a:effectLst/>
              </a:rPr>
              <a:t>The models could be limited by the initial selection and engineering of features. A deeper exploration into more complex features or alternative data transformations might yield different outcomes.</a:t>
            </a:r>
          </a:p>
          <a:p>
            <a:pPr marL="457200" indent="-457200" algn="ctr">
              <a:buFont typeface="Wingdings" pitchFamily="2" charset="2"/>
              <a:buChar char="Ø"/>
            </a:pPr>
            <a:endParaRPr lang="en-US" sz="3200" b="0" i="0" u="none" strike="noStrike" dirty="0">
              <a:solidFill>
                <a:srgbClr val="ECECEC"/>
              </a:solidFill>
              <a:effectLst/>
            </a:endParaRPr>
          </a:p>
          <a:p>
            <a:pPr algn="ctr"/>
            <a:r>
              <a:rPr lang="en-US" sz="2400" b="1" i="1" u="none" strike="noStrike" dirty="0">
                <a:solidFill>
                  <a:srgbClr val="ECECEC"/>
                </a:solidFill>
                <a:effectLst/>
                <a:latin typeface="Century Gothic" panose="020B0502020202020204" pitchFamily="34" charset="0"/>
              </a:rPr>
              <a:t>Sample Size and Diversity</a:t>
            </a:r>
          </a:p>
          <a:p>
            <a:pPr algn="ctr"/>
            <a:endParaRPr lang="en-US" sz="3200" b="1" i="1" dirty="0">
              <a:solidFill>
                <a:srgbClr val="ECECEC"/>
              </a:solidFill>
              <a:latin typeface="Century Gothic" panose="020B0502020202020204" pitchFamily="34" charset="0"/>
            </a:endParaRPr>
          </a:p>
          <a:p>
            <a:pPr marL="457200" indent="-457200" algn="ctr">
              <a:buFont typeface="Wingdings" pitchFamily="2" charset="2"/>
              <a:buChar char="Ø"/>
            </a:pPr>
            <a:r>
              <a:rPr lang="en-US" sz="3200" b="0" i="0" u="none" strike="noStrike" dirty="0">
                <a:solidFill>
                  <a:srgbClr val="ECECEC"/>
                </a:solidFill>
                <a:effectLst/>
              </a:rPr>
              <a:t> </a:t>
            </a:r>
            <a:r>
              <a:rPr lang="en-US" sz="2400" b="0" i="0" u="none" strike="noStrike" dirty="0">
                <a:solidFill>
                  <a:srgbClr val="ECECEC"/>
                </a:solidFill>
                <a:effectLst/>
              </a:rPr>
              <a:t>The study may have been limited by the sample size or the lack of diversity within the dataset, which could affect the generalizability of the findings to the broader ASD population.</a:t>
            </a:r>
          </a:p>
          <a:p>
            <a:pPr marL="457200" indent="-457200" algn="ctr">
              <a:buFont typeface="Wingdings" pitchFamily="2" charset="2"/>
              <a:buChar char="Ø"/>
            </a:pPr>
            <a:endParaRPr lang="en-US" sz="3200" b="0" i="0" u="none" strike="noStrike" dirty="0">
              <a:solidFill>
                <a:srgbClr val="ECECEC"/>
              </a:solidFill>
              <a:effectLst/>
            </a:endParaRPr>
          </a:p>
          <a:p>
            <a:pPr algn="ctr"/>
            <a:r>
              <a:rPr lang="en-US" sz="2400" b="1" i="1" u="none" strike="noStrike" dirty="0">
                <a:solidFill>
                  <a:srgbClr val="ECECEC"/>
                </a:solidFill>
                <a:effectLst/>
                <a:latin typeface="Century Gothic" panose="020B0502020202020204" pitchFamily="34" charset="0"/>
              </a:rPr>
              <a:t>Evaluation Metrics Limitations</a:t>
            </a:r>
          </a:p>
          <a:p>
            <a:pPr algn="ctr"/>
            <a:endParaRPr lang="en-US" sz="3200" b="1" i="1" dirty="0">
              <a:solidFill>
                <a:srgbClr val="ECECEC"/>
              </a:solidFill>
              <a:latin typeface="Century Gothic" panose="020B0502020202020204" pitchFamily="34" charset="0"/>
            </a:endParaRPr>
          </a:p>
          <a:p>
            <a:pPr marL="457200" indent="-457200" algn="ctr">
              <a:buFont typeface="Wingdings" pitchFamily="2" charset="2"/>
              <a:buChar char="Ø"/>
            </a:pPr>
            <a:r>
              <a:rPr lang="en-US" sz="3200" b="1" i="1" u="none" strike="noStrike" dirty="0">
                <a:solidFill>
                  <a:srgbClr val="ECECEC"/>
                </a:solidFill>
                <a:effectLst/>
                <a:latin typeface="Century Gothic" panose="020B0502020202020204" pitchFamily="34" charset="0"/>
              </a:rPr>
              <a:t> </a:t>
            </a:r>
            <a:r>
              <a:rPr lang="en-US" sz="2400" b="0" i="0" u="none" strike="noStrike" dirty="0">
                <a:solidFill>
                  <a:srgbClr val="ECECEC"/>
                </a:solidFill>
                <a:effectLst/>
              </a:rPr>
              <a:t>Reliance solely on traditional metrics like misclassification rate, sensitivity, and specificity may not fully capture the practical effectiveness of the ASD screening models in real-world settings.</a:t>
            </a:r>
          </a:p>
        </p:txBody>
      </p:sp>
    </p:spTree>
    <p:extLst>
      <p:ext uri="{BB962C8B-B14F-4D97-AF65-F5344CB8AC3E}">
        <p14:creationId xmlns:p14="http://schemas.microsoft.com/office/powerpoint/2010/main" val="52082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8856C-5A9D-572A-0442-3B2103F90C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711876-37C5-263D-00F1-BB69ACEF0570}"/>
              </a:ext>
            </a:extLst>
          </p:cNvPr>
          <p:cNvSpPr/>
          <p:nvPr/>
        </p:nvSpPr>
        <p:spPr>
          <a:xfrm>
            <a:off x="0" y="-54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18A8C0BD-A560-AFED-F0CF-AA7E08DE2B17}"/>
              </a:ext>
            </a:extLst>
          </p:cNvPr>
          <p:cNvSpPr txBox="1">
            <a:spLocks/>
          </p:cNvSpPr>
          <p:nvPr/>
        </p:nvSpPr>
        <p:spPr>
          <a:xfrm>
            <a:off x="3860002" y="568778"/>
            <a:ext cx="10567991" cy="818036"/>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pPr>
            <a:r>
              <a:rPr lang="en-US" sz="5400" b="1" i="1" dirty="0">
                <a:solidFill>
                  <a:schemeClr val="bg1"/>
                </a:solidFill>
                <a:latin typeface="Century Gothic" panose="020B0502020202020204" pitchFamily="34" charset="0"/>
              </a:rPr>
              <a:t>Future Research</a:t>
            </a:r>
          </a:p>
        </p:txBody>
      </p:sp>
      <p:sp>
        <p:nvSpPr>
          <p:cNvPr id="5" name="TextBox 4">
            <a:extLst>
              <a:ext uri="{FF2B5EF4-FFF2-40B4-BE49-F238E27FC236}">
                <a16:creationId xmlns:a16="http://schemas.microsoft.com/office/drawing/2014/main" id="{73EA7015-0390-4294-84AB-D8D0A1B92C73}"/>
              </a:ext>
            </a:extLst>
          </p:cNvPr>
          <p:cNvSpPr txBox="1"/>
          <p:nvPr/>
        </p:nvSpPr>
        <p:spPr>
          <a:xfrm>
            <a:off x="781047" y="1961035"/>
            <a:ext cx="16725900" cy="8894743"/>
          </a:xfrm>
          <a:prstGeom prst="rect">
            <a:avLst/>
          </a:prstGeom>
          <a:noFill/>
        </p:spPr>
        <p:txBody>
          <a:bodyPr wrap="square" rtlCol="0">
            <a:spAutoFit/>
          </a:bodyPr>
          <a:lstStyle/>
          <a:p>
            <a:pPr algn="ctr"/>
            <a:r>
              <a:rPr lang="en-US" sz="2800" b="1" i="1" u="none" strike="noStrike" dirty="0">
                <a:solidFill>
                  <a:srgbClr val="ECECEC"/>
                </a:solidFill>
                <a:effectLst/>
                <a:latin typeface="Century Gothic" panose="020B0502020202020204" pitchFamily="34" charset="0"/>
              </a:rPr>
              <a:t>Exploring Additional Data Sources:</a:t>
            </a:r>
          </a:p>
          <a:p>
            <a:pPr marL="457200" indent="-457200" algn="ctr">
              <a:buFont typeface="Wingdings" pitchFamily="2" charset="2"/>
              <a:buChar char="Ø"/>
            </a:pPr>
            <a:endParaRPr lang="en-US" sz="2800" dirty="0">
              <a:solidFill>
                <a:srgbClr val="ECECEC"/>
              </a:solidFill>
            </a:endParaRPr>
          </a:p>
          <a:p>
            <a:pPr marL="457200" indent="-457200" algn="ctr">
              <a:buFont typeface="Wingdings" pitchFamily="2" charset="2"/>
              <a:buChar char="Ø"/>
            </a:pPr>
            <a:r>
              <a:rPr lang="en-US" sz="2800" b="0" i="0" u="none" strike="noStrike" dirty="0">
                <a:solidFill>
                  <a:srgbClr val="ECECEC"/>
                </a:solidFill>
                <a:effectLst/>
              </a:rPr>
              <a:t> </a:t>
            </a:r>
            <a:r>
              <a:rPr lang="en-US" sz="2400" b="0" i="0" u="none" strike="noStrike" dirty="0">
                <a:solidFill>
                  <a:srgbClr val="ECECEC"/>
                </a:solidFill>
                <a:effectLst/>
              </a:rPr>
              <a:t>Future studies could incorporate data from more diverse populations to see how model performance varies across different demographic and clinical profiles.</a:t>
            </a:r>
          </a:p>
          <a:p>
            <a:pPr algn="ctr"/>
            <a:endParaRPr lang="en-US" sz="2400" b="0" i="0" u="none" strike="noStrike" dirty="0">
              <a:solidFill>
                <a:srgbClr val="ECECEC"/>
              </a:solidFill>
              <a:effectLst/>
            </a:endParaRPr>
          </a:p>
          <a:p>
            <a:pPr algn="ctr"/>
            <a:r>
              <a:rPr lang="en-US" sz="2800" b="1" i="1" u="none" strike="noStrike" dirty="0">
                <a:solidFill>
                  <a:srgbClr val="ECECEC"/>
                </a:solidFill>
                <a:effectLst/>
                <a:latin typeface="Century Gothic" panose="020B0502020202020204" pitchFamily="34" charset="0"/>
              </a:rPr>
              <a:t>Advanced Feature Engineering</a:t>
            </a:r>
            <a:endParaRPr lang="en-US" sz="2800" b="1" i="1" dirty="0">
              <a:solidFill>
                <a:srgbClr val="ECECEC"/>
              </a:solidFill>
              <a:latin typeface="Century Gothic" panose="020B0502020202020204" pitchFamily="34" charset="0"/>
            </a:endParaRPr>
          </a:p>
          <a:p>
            <a:pPr marL="457200" indent="-457200" algn="ctr">
              <a:buFont typeface="Wingdings" pitchFamily="2" charset="2"/>
              <a:buChar char="Ø"/>
            </a:pPr>
            <a:endParaRPr lang="en-US" sz="2800" b="0" i="0" u="none" strike="noStrike" dirty="0">
              <a:solidFill>
                <a:srgbClr val="ECECEC"/>
              </a:solidFill>
              <a:effectLst/>
            </a:endParaRPr>
          </a:p>
          <a:p>
            <a:pPr marL="457200" indent="-457200" algn="ctr">
              <a:buFont typeface="Wingdings" pitchFamily="2" charset="2"/>
              <a:buChar char="Ø"/>
            </a:pPr>
            <a:r>
              <a:rPr lang="en-US" sz="2800" b="0" i="0" u="none" strike="noStrike" dirty="0">
                <a:solidFill>
                  <a:srgbClr val="ECECEC"/>
                </a:solidFill>
                <a:effectLst/>
              </a:rPr>
              <a:t> </a:t>
            </a:r>
            <a:r>
              <a:rPr lang="en-US" sz="2400" b="0" i="0" u="none" strike="noStrike" dirty="0">
                <a:solidFill>
                  <a:srgbClr val="ECECEC"/>
                </a:solidFill>
                <a:effectLst/>
              </a:rPr>
              <a:t>Investigating more sophisticated machine learning techniques and feature engineering, including deep learning approaches that might uncover more nuanced patterns in the data.</a:t>
            </a:r>
          </a:p>
          <a:p>
            <a:pPr marL="457200" indent="-457200" algn="ctr">
              <a:buFont typeface="Wingdings" pitchFamily="2" charset="2"/>
              <a:buChar char="Ø"/>
            </a:pPr>
            <a:endParaRPr lang="en-US" sz="2400" b="0" i="0" u="none" strike="noStrike" dirty="0">
              <a:solidFill>
                <a:srgbClr val="ECECEC"/>
              </a:solidFill>
              <a:effectLst/>
            </a:endParaRPr>
          </a:p>
          <a:p>
            <a:pPr algn="ctr"/>
            <a:r>
              <a:rPr lang="en-US" sz="2800" b="1" i="1" u="none" strike="noStrike" dirty="0">
                <a:solidFill>
                  <a:srgbClr val="ECECEC"/>
                </a:solidFill>
                <a:effectLst/>
                <a:latin typeface="Century Gothic" panose="020B0502020202020204" pitchFamily="34" charset="0"/>
              </a:rPr>
              <a:t>Longitudinal Data Analysis: </a:t>
            </a:r>
          </a:p>
          <a:p>
            <a:pPr marL="457200" indent="-457200" algn="ctr">
              <a:buFont typeface="Wingdings" pitchFamily="2" charset="2"/>
              <a:buChar char="Ø"/>
            </a:pPr>
            <a:endParaRPr lang="en-US" sz="2800" dirty="0">
              <a:solidFill>
                <a:srgbClr val="ECECEC"/>
              </a:solidFill>
            </a:endParaRPr>
          </a:p>
          <a:p>
            <a:pPr marL="457200" indent="-457200" algn="ctr">
              <a:buFont typeface="Wingdings" pitchFamily="2" charset="2"/>
              <a:buChar char="Ø"/>
            </a:pPr>
            <a:r>
              <a:rPr lang="en-US" sz="2400" b="0" i="0" u="none" strike="noStrike" dirty="0">
                <a:solidFill>
                  <a:srgbClr val="ECECEC"/>
                </a:solidFill>
                <a:effectLst/>
              </a:rPr>
              <a:t>Utilizing longitudinal datasets to assess how well early screening predictions hold up over time as children develop and more behavioral data becomes available.</a:t>
            </a:r>
          </a:p>
          <a:p>
            <a:pPr marL="457200" indent="-457200" algn="ctr">
              <a:buFont typeface="Wingdings" pitchFamily="2" charset="2"/>
              <a:buChar char="Ø"/>
            </a:pPr>
            <a:endParaRPr lang="en-US" sz="2800" b="0" i="0" u="none" strike="noStrike" dirty="0">
              <a:solidFill>
                <a:srgbClr val="ECECEC"/>
              </a:solidFill>
              <a:effectLst/>
            </a:endParaRPr>
          </a:p>
          <a:p>
            <a:pPr algn="ctr"/>
            <a:r>
              <a:rPr lang="en-US" sz="2800" b="1" i="1" u="none" strike="noStrike" dirty="0">
                <a:solidFill>
                  <a:srgbClr val="ECECEC"/>
                </a:solidFill>
                <a:effectLst/>
                <a:latin typeface="Century Gothic" panose="020B0502020202020204" pitchFamily="34" charset="0"/>
              </a:rPr>
              <a:t>Implementation and Testing in Clinical Settings</a:t>
            </a:r>
            <a:endParaRPr lang="en-US" sz="2800" b="1" i="1" dirty="0">
              <a:solidFill>
                <a:srgbClr val="ECECEC"/>
              </a:solidFill>
              <a:latin typeface="Century Gothic" panose="020B0502020202020204" pitchFamily="34" charset="0"/>
            </a:endParaRPr>
          </a:p>
          <a:p>
            <a:pPr marL="457200" indent="-457200" algn="ctr">
              <a:buFont typeface="Wingdings" pitchFamily="2" charset="2"/>
              <a:buChar char="Ø"/>
            </a:pPr>
            <a:endParaRPr lang="en-US" sz="2800" b="0" i="0" u="none" strike="noStrike" dirty="0">
              <a:solidFill>
                <a:srgbClr val="ECECEC"/>
              </a:solidFill>
              <a:effectLst/>
            </a:endParaRPr>
          </a:p>
          <a:p>
            <a:pPr marL="457200" indent="-457200" algn="ctr">
              <a:buFont typeface="Wingdings" pitchFamily="2" charset="2"/>
              <a:buChar char="Ø"/>
            </a:pPr>
            <a:r>
              <a:rPr lang="en-US" sz="2400" b="0" i="0" u="none" strike="noStrike" dirty="0">
                <a:solidFill>
                  <a:srgbClr val="ECECEC"/>
                </a:solidFill>
                <a:effectLst/>
              </a:rPr>
              <a:t>Conducting pilot studies to test the feasibility and effectiveness of these models in real clinical settings, assessing not just their predictive accuracy but also their usability and impact on diagnostic processes.</a:t>
            </a:r>
          </a:p>
          <a:p>
            <a:pPr algn="ctr"/>
            <a:br>
              <a:rPr lang="en-US" sz="3200" dirty="0"/>
            </a:br>
            <a:endParaRPr lang="en-US" sz="3200" b="1" dirty="0">
              <a:solidFill>
                <a:schemeClr val="bg1"/>
              </a:solidFill>
            </a:endParaRPr>
          </a:p>
        </p:txBody>
      </p:sp>
    </p:spTree>
    <p:extLst>
      <p:ext uri="{BB962C8B-B14F-4D97-AF65-F5344CB8AC3E}">
        <p14:creationId xmlns:p14="http://schemas.microsoft.com/office/powerpoint/2010/main" val="398310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37DCD-8F4C-1D7C-8668-D3DB0C3432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E8DCE9-F4EF-6BD3-481F-C3509FE0245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Google Shape;429;p29">
            <a:extLst>
              <a:ext uri="{FF2B5EF4-FFF2-40B4-BE49-F238E27FC236}">
                <a16:creationId xmlns:a16="http://schemas.microsoft.com/office/drawing/2014/main" id="{605084B3-8847-0494-CBA6-D13ED283C515}"/>
              </a:ext>
            </a:extLst>
          </p:cNvPr>
          <p:cNvSpPr txBox="1">
            <a:spLocks/>
          </p:cNvSpPr>
          <p:nvPr/>
        </p:nvSpPr>
        <p:spPr>
          <a:xfrm>
            <a:off x="3476623" y="865110"/>
            <a:ext cx="11334752" cy="1257302"/>
          </a:xfrm>
          <a:prstGeom prst="rect">
            <a:avLst/>
          </a:prstGeom>
          <a:noFill/>
          <a:ln>
            <a:solidFill>
              <a:schemeClr val="bg1"/>
            </a:solidFill>
          </a:ln>
        </p:spPr>
        <p:txBody>
          <a:bodyPr spcFirstLastPara="1" wrap="square" lIns="91425" tIns="45700" rIns="91425" bIns="457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5400" b="1" i="1" dirty="0">
                <a:solidFill>
                  <a:srgbClr val="FFFFFF"/>
                </a:solidFill>
                <a:latin typeface="Century Gothic" panose="020B0502020202020204" pitchFamily="34" charset="0"/>
              </a:rPr>
              <a:t>Learnings From The Analysis</a:t>
            </a:r>
          </a:p>
        </p:txBody>
      </p:sp>
      <p:sp>
        <p:nvSpPr>
          <p:cNvPr id="5" name="TextBox 4">
            <a:extLst>
              <a:ext uri="{FF2B5EF4-FFF2-40B4-BE49-F238E27FC236}">
                <a16:creationId xmlns:a16="http://schemas.microsoft.com/office/drawing/2014/main" id="{64F071BA-27BA-925C-F6FC-282CB3CBC41F}"/>
              </a:ext>
            </a:extLst>
          </p:cNvPr>
          <p:cNvSpPr txBox="1"/>
          <p:nvPr/>
        </p:nvSpPr>
        <p:spPr>
          <a:xfrm>
            <a:off x="781049" y="3284039"/>
            <a:ext cx="16725900" cy="5509200"/>
          </a:xfrm>
          <a:prstGeom prst="rect">
            <a:avLst/>
          </a:prstGeom>
          <a:noFill/>
        </p:spPr>
        <p:txBody>
          <a:bodyPr wrap="square" rtlCol="0">
            <a:spAutoFit/>
          </a:bodyPr>
          <a:lstStyle/>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Model Sensitivity and Specificity</a:t>
            </a:r>
            <a:r>
              <a:rPr lang="en-US" sz="3200" b="0" i="0" u="none" strike="noStrike" dirty="0">
                <a:solidFill>
                  <a:srgbClr val="ECECEC"/>
                </a:solidFill>
                <a:effectLst/>
                <a:latin typeface="Söhne"/>
              </a:rPr>
              <a:t>: </a:t>
            </a:r>
            <a:r>
              <a:rPr lang="en-US" sz="3200" b="0" i="0" u="none" strike="noStrike" dirty="0">
                <a:solidFill>
                  <a:srgbClr val="ECECEC"/>
                </a:solidFill>
                <a:effectLst/>
              </a:rPr>
              <a:t>The sensitivity and specificity vary by model type (Forward, Backward, Stepwise) and cutoff settings, with the Backward Model often showing lower misclassification rates.</a:t>
            </a:r>
          </a:p>
          <a:p>
            <a:pPr marL="457200" indent="-457200" algn="l">
              <a:buFont typeface="Wingdings" pitchFamily="2" charset="2"/>
              <a:buChar char="Ø"/>
            </a:pPr>
            <a:endParaRPr lang="en-US" sz="3200" b="0" i="0" u="none" strike="noStrike" dirty="0">
              <a:solidFill>
                <a:srgbClr val="ECECEC"/>
              </a:solidFill>
              <a:effectLst/>
              <a:latin typeface="Söhne"/>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Optimal KNN Parameter: </a:t>
            </a:r>
            <a:r>
              <a:rPr lang="en-US" sz="3200" b="0" i="0" u="none" strike="noStrike" dirty="0">
                <a:solidFill>
                  <a:srgbClr val="ECECEC"/>
                </a:solidFill>
                <a:effectLst/>
              </a:rPr>
              <a:t>The optimal number of neighbors for the KNN model is 5, suggesting a balance that minimizes both overfitting and underfitting.</a:t>
            </a:r>
          </a:p>
          <a:p>
            <a:pPr marL="457200" indent="-457200" algn="l">
              <a:buFont typeface="Wingdings" pitchFamily="2" charset="2"/>
              <a:buChar char="Ø"/>
            </a:pPr>
            <a:endParaRPr lang="en-US" sz="3200" b="0" i="0" u="none" strike="noStrike" dirty="0">
              <a:solidFill>
                <a:srgbClr val="ECECEC"/>
              </a:solidFill>
              <a:effectLst/>
            </a:endParaRPr>
          </a:p>
          <a:p>
            <a:pPr marL="457200" indent="-457200" algn="l">
              <a:buFont typeface="Wingdings" pitchFamily="2" charset="2"/>
              <a:buChar char="Ø"/>
            </a:pPr>
            <a:r>
              <a:rPr lang="en-US" sz="3200" b="1" i="1" u="none" strike="noStrike" dirty="0">
                <a:solidFill>
                  <a:srgbClr val="ECECEC"/>
                </a:solidFill>
                <a:effectLst/>
                <a:latin typeface="Century Gothic" panose="020B0502020202020204" pitchFamily="34" charset="0"/>
              </a:rPr>
              <a:t>Importance of Cutoff Selection: </a:t>
            </a:r>
            <a:r>
              <a:rPr lang="en-US" sz="3200" b="0" i="0" u="none" strike="noStrike" dirty="0">
                <a:solidFill>
                  <a:srgbClr val="ECECEC"/>
                </a:solidFill>
                <a:effectLst/>
              </a:rPr>
              <a:t>The choice of cutoff thresholds significantly impacts the trade-off between sensitivity and specificity, which is crucial for tailoring the model to specific clinical needs.</a:t>
            </a:r>
          </a:p>
          <a:p>
            <a:pPr algn="ctr">
              <a:buClr>
                <a:schemeClr val="bg1"/>
              </a:buClr>
            </a:pPr>
            <a:endParaRPr lang="en-US" sz="3200" b="1" dirty="0">
              <a:solidFill>
                <a:schemeClr val="bg1"/>
              </a:solidFill>
            </a:endParaRPr>
          </a:p>
        </p:txBody>
      </p:sp>
    </p:spTree>
    <p:extLst>
      <p:ext uri="{BB962C8B-B14F-4D97-AF65-F5344CB8AC3E}">
        <p14:creationId xmlns:p14="http://schemas.microsoft.com/office/powerpoint/2010/main" val="1208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9A5C0-1315-D87A-7A72-3EC0E6E22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92B08B-7E12-B8AC-06F5-8AAC19741AC2}"/>
              </a:ext>
            </a:extLst>
          </p:cNvPr>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3"/>
            <a:stretch>
              <a:fillRect l="-9549" t="-14710" r="-62593" b="-49091"/>
            </a:stretch>
          </a:blipFill>
        </p:spPr>
        <p:txBody>
          <a:bodyPr/>
          <a:lstStyle/>
          <a:p>
            <a:endParaRPr lang="en-US"/>
          </a:p>
        </p:txBody>
      </p:sp>
      <p:sp>
        <p:nvSpPr>
          <p:cNvPr id="3" name="Rectangle 2">
            <a:extLst>
              <a:ext uri="{FF2B5EF4-FFF2-40B4-BE49-F238E27FC236}">
                <a16:creationId xmlns:a16="http://schemas.microsoft.com/office/drawing/2014/main" id="{5F15C225-9F8C-59AD-34D0-81AF155103DB}"/>
              </a:ext>
            </a:extLst>
          </p:cNvPr>
          <p:cNvSpPr/>
          <p:nvPr/>
        </p:nvSpPr>
        <p:spPr>
          <a:xfrm>
            <a:off x="0" y="0"/>
            <a:ext cx="18288000" cy="10287000"/>
          </a:xfrm>
          <a:prstGeom prst="rect">
            <a:avLst/>
          </a:prstGeom>
          <a:solidFill>
            <a:schemeClr val="tx1">
              <a:alpha val="4098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6BE1F4-90A1-5281-B9DD-D048A11366DB}"/>
              </a:ext>
            </a:extLst>
          </p:cNvPr>
          <p:cNvSpPr txBox="1"/>
          <p:nvPr/>
        </p:nvSpPr>
        <p:spPr>
          <a:xfrm>
            <a:off x="5419722" y="345796"/>
            <a:ext cx="7448552" cy="707886"/>
          </a:xfrm>
          <a:prstGeom prst="rect">
            <a:avLst/>
          </a:prstGeom>
          <a:noFill/>
          <a:ln>
            <a:solidFill>
              <a:schemeClr val="bg1"/>
            </a:solidFill>
          </a:ln>
        </p:spPr>
        <p:txBody>
          <a:bodyPr wrap="square" rtlCol="0">
            <a:spAutoFit/>
          </a:bodyPr>
          <a:lstStyle/>
          <a:p>
            <a:pPr algn="ctr"/>
            <a:r>
              <a:rPr lang="en-US" sz="4000" b="1" i="1" dirty="0">
                <a:solidFill>
                  <a:schemeClr val="bg1"/>
                </a:solidFill>
                <a:latin typeface="Century Gothic" panose="020B0502020202020204" pitchFamily="34" charset="0"/>
              </a:rPr>
              <a:t>VARIABLES IN THE DATA SET</a:t>
            </a:r>
          </a:p>
        </p:txBody>
      </p:sp>
      <p:sp>
        <p:nvSpPr>
          <p:cNvPr id="7" name="TextBox 6">
            <a:extLst>
              <a:ext uri="{FF2B5EF4-FFF2-40B4-BE49-F238E27FC236}">
                <a16:creationId xmlns:a16="http://schemas.microsoft.com/office/drawing/2014/main" id="{C39A64AC-53BF-49CB-AE1E-DAE82913C965}"/>
              </a:ext>
            </a:extLst>
          </p:cNvPr>
          <p:cNvSpPr txBox="1"/>
          <p:nvPr/>
        </p:nvSpPr>
        <p:spPr>
          <a:xfrm>
            <a:off x="495298" y="1361378"/>
            <a:ext cx="17297400" cy="8427820"/>
          </a:xfrm>
          <a:prstGeom prst="rect">
            <a:avLst/>
          </a:prstGeom>
          <a:noFill/>
        </p:spPr>
        <p:txBody>
          <a:bodyPr wrap="square" rtlCol="0">
            <a:spAutoFit/>
          </a:bodyPr>
          <a:lstStyle/>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ID:</a:t>
            </a:r>
            <a:r>
              <a:rPr lang="en-US" sz="2800" dirty="0">
                <a:solidFill>
                  <a:schemeClr val="bg1"/>
                </a:solidFill>
              </a:rPr>
              <a:t> Unique identifier for each individual in the dataset.</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A1_Score to A10_Score: </a:t>
            </a:r>
            <a:r>
              <a:rPr lang="en-US" sz="2800" dirty="0">
                <a:solidFill>
                  <a:schemeClr val="bg1"/>
                </a:solidFill>
              </a:rPr>
              <a:t>Survey responses to ten questions (A1 to A10) related to autism screening. Each question likely assesses different aspects of behavior or symptoms associated with autism.</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Age:</a:t>
            </a:r>
            <a:r>
              <a:rPr lang="en-US" sz="2800" dirty="0">
                <a:solidFill>
                  <a:schemeClr val="bg1"/>
                </a:solidFill>
              </a:rPr>
              <a:t> Age of the individual.</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Gender:</a:t>
            </a:r>
            <a:r>
              <a:rPr lang="en-US" sz="2800" dirty="0">
                <a:solidFill>
                  <a:schemeClr val="bg1"/>
                </a:solidFill>
              </a:rPr>
              <a:t> Gender of the individual (e.g., male, female).</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Ethnicity:</a:t>
            </a:r>
            <a:r>
              <a:rPr lang="en-US" sz="2800" i="1" dirty="0">
                <a:solidFill>
                  <a:schemeClr val="bg1"/>
                </a:solidFill>
              </a:rPr>
              <a:t> </a:t>
            </a:r>
            <a:r>
              <a:rPr lang="en-US" sz="2800" dirty="0">
                <a:solidFill>
                  <a:schemeClr val="bg1"/>
                </a:solidFill>
              </a:rPr>
              <a:t>Ethnicity or racial background of the individual.</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Jaundice:</a:t>
            </a:r>
            <a:r>
              <a:rPr lang="en-US" sz="2800" dirty="0">
                <a:solidFill>
                  <a:schemeClr val="bg1"/>
                </a:solidFill>
              </a:rPr>
              <a:t> Indicates whether the individual had jaundice at birth (yes/no).</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Autism:</a:t>
            </a:r>
            <a:r>
              <a:rPr lang="en-US" sz="2800" dirty="0">
                <a:solidFill>
                  <a:schemeClr val="bg1"/>
                </a:solidFill>
              </a:rPr>
              <a:t> Indicates whether the individual has a family history of autism (yes/no).</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Result:</a:t>
            </a:r>
            <a:r>
              <a:rPr lang="en-US" sz="2800" dirty="0">
                <a:solidFill>
                  <a:schemeClr val="bg1"/>
                </a:solidFill>
              </a:rPr>
              <a:t> Result of the autism screening assessment. This variable might represent the outcome variable used in predictive modeling.</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Age_desc: </a:t>
            </a:r>
            <a:r>
              <a:rPr lang="en-US" sz="2800" dirty="0">
                <a:solidFill>
                  <a:schemeClr val="bg1"/>
                </a:solidFill>
              </a:rPr>
              <a:t>Description of age group (e.g., "18 and more" indicates adults).</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Relation:</a:t>
            </a:r>
            <a:r>
              <a:rPr lang="en-US" sz="2800" dirty="0">
                <a:solidFill>
                  <a:schemeClr val="bg1"/>
                </a:solidFill>
              </a:rPr>
              <a:t> Relationship of the individual to the person completing the survey (e.g., self, healthcare professional).</a:t>
            </a:r>
          </a:p>
          <a:p>
            <a:pPr marL="457200" lvl="0" indent="-457200" algn="l" rtl="0">
              <a:lnSpc>
                <a:spcPct val="150000"/>
              </a:lnSpc>
              <a:spcBef>
                <a:spcPts val="0"/>
              </a:spcBef>
              <a:spcAft>
                <a:spcPts val="0"/>
              </a:spcAft>
              <a:buClr>
                <a:schemeClr val="lt1"/>
              </a:buClr>
              <a:buSzPts val="1600"/>
              <a:buFont typeface="Wingdings" pitchFamily="2" charset="2"/>
              <a:buChar char="q"/>
            </a:pPr>
            <a:r>
              <a:rPr lang="en-US" sz="2800" b="1" i="1" dirty="0">
                <a:solidFill>
                  <a:schemeClr val="bg1"/>
                </a:solidFill>
              </a:rPr>
              <a:t>Class/ASD</a:t>
            </a:r>
            <a:r>
              <a:rPr lang="en-US" sz="2800" b="1" dirty="0">
                <a:solidFill>
                  <a:schemeClr val="bg1"/>
                </a:solidFill>
              </a:rPr>
              <a:t>: </a:t>
            </a:r>
            <a:r>
              <a:rPr lang="en-US" sz="2800" dirty="0">
                <a:solidFill>
                  <a:schemeClr val="bg1"/>
                </a:solidFill>
              </a:rPr>
              <a:t>Binary variable indicating the presence or absence of autism spectrum disorder (1 = ASD, 0 = non-ASD).</a:t>
            </a:r>
          </a:p>
        </p:txBody>
      </p:sp>
    </p:spTree>
    <p:extLst>
      <p:ext uri="{BB962C8B-B14F-4D97-AF65-F5344CB8AC3E}">
        <p14:creationId xmlns:p14="http://schemas.microsoft.com/office/powerpoint/2010/main" val="3618815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403D9892-B341-A06E-AD49-BCC86B7CCBBB}"/>
              </a:ext>
            </a:extLst>
          </p:cNvPr>
          <p:cNvSpPr/>
          <p:nvPr/>
        </p:nvSpPr>
        <p:spPr>
          <a:xfrm>
            <a:off x="0" y="0"/>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39C176-6010-9C1D-6677-36D8B1292192}"/>
              </a:ext>
            </a:extLst>
          </p:cNvPr>
          <p:cNvPicPr>
            <a:picLocks noChangeAspect="1"/>
          </p:cNvPicPr>
          <p:nvPr/>
        </p:nvPicPr>
        <p:blipFill>
          <a:blip r:embed="rId3"/>
          <a:stretch>
            <a:fillRect/>
          </a:stretch>
        </p:blipFill>
        <p:spPr>
          <a:xfrm>
            <a:off x="945656" y="765474"/>
            <a:ext cx="9767289" cy="6845993"/>
          </a:xfrm>
          <a:prstGeom prst="rect">
            <a:avLst/>
          </a:prstGeom>
        </p:spPr>
      </p:pic>
      <p:pic>
        <p:nvPicPr>
          <p:cNvPr id="12" name="Picture 11">
            <a:extLst>
              <a:ext uri="{FF2B5EF4-FFF2-40B4-BE49-F238E27FC236}">
                <a16:creationId xmlns:a16="http://schemas.microsoft.com/office/drawing/2014/main" id="{967E37EE-65D6-E5B3-7F45-F9F59F6FE85C}"/>
              </a:ext>
            </a:extLst>
          </p:cNvPr>
          <p:cNvPicPr>
            <a:picLocks noChangeAspect="1"/>
          </p:cNvPicPr>
          <p:nvPr/>
        </p:nvPicPr>
        <p:blipFill>
          <a:blip r:embed="rId4"/>
          <a:stretch>
            <a:fillRect/>
          </a:stretch>
        </p:blipFill>
        <p:spPr>
          <a:xfrm>
            <a:off x="10218403" y="6220627"/>
            <a:ext cx="7766826" cy="3613732"/>
          </a:xfrm>
          <a:prstGeom prst="rect">
            <a:avLst/>
          </a:prstGeom>
        </p:spPr>
      </p:pic>
      <p:sp>
        <p:nvSpPr>
          <p:cNvPr id="13" name="TextBox 12">
            <a:extLst>
              <a:ext uri="{FF2B5EF4-FFF2-40B4-BE49-F238E27FC236}">
                <a16:creationId xmlns:a16="http://schemas.microsoft.com/office/drawing/2014/main" id="{27493F70-06F6-01AF-A922-C8982DC22B95}"/>
              </a:ext>
            </a:extLst>
          </p:cNvPr>
          <p:cNvSpPr txBox="1"/>
          <p:nvPr/>
        </p:nvSpPr>
        <p:spPr>
          <a:xfrm>
            <a:off x="12000873" y="3172807"/>
            <a:ext cx="4201886" cy="1015663"/>
          </a:xfrm>
          <a:prstGeom prst="rect">
            <a:avLst/>
          </a:prstGeom>
          <a:noFill/>
          <a:ln>
            <a:solidFill>
              <a:schemeClr val="bg1"/>
            </a:solidFill>
          </a:ln>
        </p:spPr>
        <p:txBody>
          <a:bodyPr wrap="square" rtlCol="0">
            <a:spAutoFit/>
          </a:bodyPr>
          <a:lstStyle/>
          <a:p>
            <a:pPr algn="ctr"/>
            <a:r>
              <a:rPr lang="en-US" sz="6000" b="1" i="1" dirty="0">
                <a:solidFill>
                  <a:schemeClr val="bg1"/>
                </a:solidFill>
                <a:latin typeface="Century Gothic" panose="020B0502020202020204" pitchFamily="34" charset="0"/>
              </a:rPr>
              <a:t>800 ROWS </a:t>
            </a:r>
          </a:p>
        </p:txBody>
      </p:sp>
      <p:sp>
        <p:nvSpPr>
          <p:cNvPr id="14" name="TextBox 13">
            <a:extLst>
              <a:ext uri="{FF2B5EF4-FFF2-40B4-BE49-F238E27FC236}">
                <a16:creationId xmlns:a16="http://schemas.microsoft.com/office/drawing/2014/main" id="{8276763E-FF11-3EB3-8DB7-C459E2CF9F07}"/>
              </a:ext>
            </a:extLst>
          </p:cNvPr>
          <p:cNvSpPr txBox="1"/>
          <p:nvPr/>
        </p:nvSpPr>
        <p:spPr>
          <a:xfrm>
            <a:off x="2743828" y="8376941"/>
            <a:ext cx="5325770" cy="1015663"/>
          </a:xfrm>
          <a:prstGeom prst="rect">
            <a:avLst/>
          </a:prstGeom>
          <a:noFill/>
          <a:ln>
            <a:solidFill>
              <a:schemeClr val="bg1"/>
            </a:solidFill>
          </a:ln>
        </p:spPr>
        <p:txBody>
          <a:bodyPr wrap="square" rtlCol="0">
            <a:spAutoFit/>
          </a:bodyPr>
          <a:lstStyle/>
          <a:p>
            <a:pPr algn="ctr"/>
            <a:r>
              <a:rPr lang="en-US" sz="6000" b="1" i="1" dirty="0">
                <a:solidFill>
                  <a:schemeClr val="bg1"/>
                </a:solidFill>
                <a:latin typeface="Century Gothic" panose="020B0502020202020204" pitchFamily="34" charset="0"/>
              </a:rPr>
              <a:t>22 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5C5D8-C0C8-4231-DD64-5AA864F3F9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6609C9-85C3-B178-80EC-BE3A692A6B8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830BF95B-FFE8-24B9-919F-9D5283589A20}"/>
              </a:ext>
            </a:extLst>
          </p:cNvPr>
          <p:cNvSpPr/>
          <p:nvPr/>
        </p:nvSpPr>
        <p:spPr>
          <a:xfrm>
            <a:off x="0" y="0"/>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sp>
        <p:nvSpPr>
          <p:cNvPr id="6" name="Google Shape;429;p29">
            <a:extLst>
              <a:ext uri="{FF2B5EF4-FFF2-40B4-BE49-F238E27FC236}">
                <a16:creationId xmlns:a16="http://schemas.microsoft.com/office/drawing/2014/main" id="{67B70A2A-DBFC-2AFF-0ECA-B7E6ADC25357}"/>
              </a:ext>
            </a:extLst>
          </p:cNvPr>
          <p:cNvSpPr txBox="1">
            <a:spLocks/>
          </p:cNvSpPr>
          <p:nvPr/>
        </p:nvSpPr>
        <p:spPr>
          <a:xfrm>
            <a:off x="4829447" y="501962"/>
            <a:ext cx="8629106"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DISTRIBUTION OF VARIABLES</a:t>
            </a:r>
          </a:p>
        </p:txBody>
      </p:sp>
      <p:pic>
        <p:nvPicPr>
          <p:cNvPr id="4" name="Picture 3">
            <a:extLst>
              <a:ext uri="{FF2B5EF4-FFF2-40B4-BE49-F238E27FC236}">
                <a16:creationId xmlns:a16="http://schemas.microsoft.com/office/drawing/2014/main" id="{5CA4CF79-C61C-95A6-74CC-DFA9FC41C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518" y="1950850"/>
            <a:ext cx="4984681" cy="3771401"/>
          </a:xfrm>
          <a:prstGeom prst="rect">
            <a:avLst/>
          </a:prstGeom>
        </p:spPr>
      </p:pic>
      <p:pic>
        <p:nvPicPr>
          <p:cNvPr id="9" name="Picture 8">
            <a:extLst>
              <a:ext uri="{FF2B5EF4-FFF2-40B4-BE49-F238E27FC236}">
                <a16:creationId xmlns:a16="http://schemas.microsoft.com/office/drawing/2014/main" id="{FE3A3E52-4D85-0870-53CF-6FBBB3321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6573" y="1952723"/>
            <a:ext cx="4984680" cy="3769528"/>
          </a:xfrm>
          <a:prstGeom prst="rect">
            <a:avLst/>
          </a:prstGeom>
        </p:spPr>
      </p:pic>
      <p:pic>
        <p:nvPicPr>
          <p:cNvPr id="12" name="Picture 11">
            <a:extLst>
              <a:ext uri="{FF2B5EF4-FFF2-40B4-BE49-F238E27FC236}">
                <a16:creationId xmlns:a16="http://schemas.microsoft.com/office/drawing/2014/main" id="{AA8E391D-8F47-92D3-860A-D07D36025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2051" y="1952723"/>
            <a:ext cx="4984680" cy="3769528"/>
          </a:xfrm>
          <a:prstGeom prst="rect">
            <a:avLst/>
          </a:prstGeom>
        </p:spPr>
      </p:pic>
      <p:pic>
        <p:nvPicPr>
          <p:cNvPr id="14" name="Picture 13">
            <a:extLst>
              <a:ext uri="{FF2B5EF4-FFF2-40B4-BE49-F238E27FC236}">
                <a16:creationId xmlns:a16="http://schemas.microsoft.com/office/drawing/2014/main" id="{049D31D4-EC10-2771-C0D5-BB0C3920A2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175" y="6141240"/>
            <a:ext cx="4952023" cy="3498059"/>
          </a:xfrm>
          <a:prstGeom prst="rect">
            <a:avLst/>
          </a:prstGeom>
        </p:spPr>
      </p:pic>
      <p:pic>
        <p:nvPicPr>
          <p:cNvPr id="16" name="Picture 15">
            <a:extLst>
              <a:ext uri="{FF2B5EF4-FFF2-40B4-BE49-F238E27FC236}">
                <a16:creationId xmlns:a16="http://schemas.microsoft.com/office/drawing/2014/main" id="{2FBF6B10-81EA-26FB-F0D9-FE35EED516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6573" y="6139543"/>
            <a:ext cx="4952022" cy="3499757"/>
          </a:xfrm>
          <a:prstGeom prst="rect">
            <a:avLst/>
          </a:prstGeom>
        </p:spPr>
      </p:pic>
      <p:sp>
        <p:nvSpPr>
          <p:cNvPr id="27" name="TextBox 26">
            <a:extLst>
              <a:ext uri="{FF2B5EF4-FFF2-40B4-BE49-F238E27FC236}">
                <a16:creationId xmlns:a16="http://schemas.microsoft.com/office/drawing/2014/main" id="{31A5E871-DBF0-2680-C75D-72F738C30641}"/>
              </a:ext>
            </a:extLst>
          </p:cNvPr>
          <p:cNvSpPr txBox="1"/>
          <p:nvPr/>
        </p:nvSpPr>
        <p:spPr>
          <a:xfrm>
            <a:off x="12954000" y="6362700"/>
            <a:ext cx="4419600" cy="2862322"/>
          </a:xfrm>
          <a:prstGeom prst="rect">
            <a:avLst/>
          </a:prstGeom>
          <a:noFill/>
          <a:ln>
            <a:solidFill>
              <a:schemeClr val="bg1"/>
            </a:solidFill>
          </a:ln>
        </p:spPr>
        <p:txBody>
          <a:bodyPr wrap="square" rtlCol="0">
            <a:spAutoFit/>
          </a:bodyPr>
          <a:lstStyle/>
          <a:p>
            <a:pPr algn="ctr"/>
            <a:r>
              <a:rPr lang="en-US" sz="6000" i="1" dirty="0">
                <a:solidFill>
                  <a:schemeClr val="bg1"/>
                </a:solidFill>
                <a:latin typeface="Century Gothic" panose="020B0502020202020204" pitchFamily="34" charset="0"/>
              </a:rPr>
              <a:t>A1_score </a:t>
            </a:r>
          </a:p>
          <a:p>
            <a:pPr algn="ctr"/>
            <a:r>
              <a:rPr lang="en-US" sz="6000" i="1" dirty="0">
                <a:solidFill>
                  <a:schemeClr val="bg1"/>
                </a:solidFill>
                <a:latin typeface="Century Gothic" panose="020B0502020202020204" pitchFamily="34" charset="0"/>
              </a:rPr>
              <a:t>To A5_score</a:t>
            </a:r>
          </a:p>
        </p:txBody>
      </p:sp>
    </p:spTree>
    <p:extLst>
      <p:ext uri="{BB962C8B-B14F-4D97-AF65-F5344CB8AC3E}">
        <p14:creationId xmlns:p14="http://schemas.microsoft.com/office/powerpoint/2010/main" val="239572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0BC30-44DA-AE3D-E68C-447F9B2CCA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ACC3CB-5605-6570-21C4-973CC0C75D0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39EFE3DA-8812-1C65-DB37-D17B2E76B184}"/>
              </a:ext>
            </a:extLst>
          </p:cNvPr>
          <p:cNvSpPr/>
          <p:nvPr/>
        </p:nvSpPr>
        <p:spPr>
          <a:xfrm>
            <a:off x="0" y="0"/>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sp>
        <p:nvSpPr>
          <p:cNvPr id="6" name="Google Shape;429;p29">
            <a:extLst>
              <a:ext uri="{FF2B5EF4-FFF2-40B4-BE49-F238E27FC236}">
                <a16:creationId xmlns:a16="http://schemas.microsoft.com/office/drawing/2014/main" id="{42D36B50-37BE-A9A7-13FC-374CB2588E05}"/>
              </a:ext>
            </a:extLst>
          </p:cNvPr>
          <p:cNvSpPr txBox="1">
            <a:spLocks/>
          </p:cNvSpPr>
          <p:nvPr/>
        </p:nvSpPr>
        <p:spPr>
          <a:xfrm>
            <a:off x="4829447" y="501962"/>
            <a:ext cx="8629106"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DISTRIBUTION OF VARIABLES</a:t>
            </a:r>
          </a:p>
        </p:txBody>
      </p:sp>
      <p:pic>
        <p:nvPicPr>
          <p:cNvPr id="3" name="Picture 2">
            <a:extLst>
              <a:ext uri="{FF2B5EF4-FFF2-40B4-BE49-F238E27FC236}">
                <a16:creationId xmlns:a16="http://schemas.microsoft.com/office/drawing/2014/main" id="{530B4860-28AA-8041-6B32-169D35B8C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305" y="2065960"/>
            <a:ext cx="5333150" cy="3555433"/>
          </a:xfrm>
          <a:prstGeom prst="rect">
            <a:avLst/>
          </a:prstGeom>
        </p:spPr>
      </p:pic>
      <p:pic>
        <p:nvPicPr>
          <p:cNvPr id="5" name="Picture 4">
            <a:extLst>
              <a:ext uri="{FF2B5EF4-FFF2-40B4-BE49-F238E27FC236}">
                <a16:creationId xmlns:a16="http://schemas.microsoft.com/office/drawing/2014/main" id="{C62AAB3C-3697-D692-FDC9-0C3C4C530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3129" y="2038746"/>
            <a:ext cx="5235691" cy="3555433"/>
          </a:xfrm>
          <a:prstGeom prst="rect">
            <a:avLst/>
          </a:prstGeom>
        </p:spPr>
      </p:pic>
      <p:pic>
        <p:nvPicPr>
          <p:cNvPr id="7" name="Picture 6">
            <a:extLst>
              <a:ext uri="{FF2B5EF4-FFF2-40B4-BE49-F238E27FC236}">
                <a16:creationId xmlns:a16="http://schemas.microsoft.com/office/drawing/2014/main" id="{B3EBCE63-D55C-549C-43C3-FCEA7F804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231" y="6150938"/>
            <a:ext cx="5486400" cy="3657600"/>
          </a:xfrm>
          <a:prstGeom prst="rect">
            <a:avLst/>
          </a:prstGeom>
        </p:spPr>
      </p:pic>
      <p:pic>
        <p:nvPicPr>
          <p:cNvPr id="8" name="Picture 7">
            <a:extLst>
              <a:ext uri="{FF2B5EF4-FFF2-40B4-BE49-F238E27FC236}">
                <a16:creationId xmlns:a16="http://schemas.microsoft.com/office/drawing/2014/main" id="{15F736BD-6859-B416-8FE4-4918445D5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6305" y="6150938"/>
            <a:ext cx="5333150" cy="3657600"/>
          </a:xfrm>
          <a:prstGeom prst="rect">
            <a:avLst/>
          </a:prstGeom>
        </p:spPr>
      </p:pic>
      <p:pic>
        <p:nvPicPr>
          <p:cNvPr id="11" name="Picture 10" descr="A purple and yellow bar graph&#10;&#10;Description automatically generated">
            <a:extLst>
              <a:ext uri="{FF2B5EF4-FFF2-40B4-BE49-F238E27FC236}">
                <a16:creationId xmlns:a16="http://schemas.microsoft.com/office/drawing/2014/main" id="{9B15348B-581B-1209-970B-DA95BA19E8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231" y="2014877"/>
            <a:ext cx="5486400" cy="3657600"/>
          </a:xfrm>
          <a:prstGeom prst="rect">
            <a:avLst/>
          </a:prstGeom>
        </p:spPr>
      </p:pic>
      <p:sp>
        <p:nvSpPr>
          <p:cNvPr id="13" name="TextBox 12">
            <a:extLst>
              <a:ext uri="{FF2B5EF4-FFF2-40B4-BE49-F238E27FC236}">
                <a16:creationId xmlns:a16="http://schemas.microsoft.com/office/drawing/2014/main" id="{48830A12-6872-0DCD-6C2F-E302D493C9B3}"/>
              </a:ext>
            </a:extLst>
          </p:cNvPr>
          <p:cNvSpPr txBox="1"/>
          <p:nvPr/>
        </p:nvSpPr>
        <p:spPr>
          <a:xfrm>
            <a:off x="12954000" y="6362700"/>
            <a:ext cx="4419600" cy="2862322"/>
          </a:xfrm>
          <a:prstGeom prst="rect">
            <a:avLst/>
          </a:prstGeom>
          <a:noFill/>
          <a:ln>
            <a:solidFill>
              <a:schemeClr val="bg1"/>
            </a:solidFill>
          </a:ln>
        </p:spPr>
        <p:txBody>
          <a:bodyPr wrap="square" rtlCol="0">
            <a:spAutoFit/>
          </a:bodyPr>
          <a:lstStyle/>
          <a:p>
            <a:pPr algn="ctr"/>
            <a:r>
              <a:rPr lang="en-US" sz="6000" i="1" dirty="0">
                <a:solidFill>
                  <a:schemeClr val="bg1"/>
                </a:solidFill>
                <a:latin typeface="Century Gothic" panose="020B0502020202020204" pitchFamily="34" charset="0"/>
              </a:rPr>
              <a:t>A6_score </a:t>
            </a:r>
          </a:p>
          <a:p>
            <a:pPr algn="ctr"/>
            <a:r>
              <a:rPr lang="en-US" sz="6000" i="1" dirty="0">
                <a:solidFill>
                  <a:schemeClr val="bg1"/>
                </a:solidFill>
                <a:latin typeface="Century Gothic" panose="020B0502020202020204" pitchFamily="34" charset="0"/>
              </a:rPr>
              <a:t>To A10_score</a:t>
            </a:r>
          </a:p>
        </p:txBody>
      </p:sp>
    </p:spTree>
    <p:extLst>
      <p:ext uri="{BB962C8B-B14F-4D97-AF65-F5344CB8AC3E}">
        <p14:creationId xmlns:p14="http://schemas.microsoft.com/office/powerpoint/2010/main" val="154180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849FB-94BB-B967-820F-9FC360EF5A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4ECA29-DC85-F2FB-4A85-CF4DF1FCA65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2C5A8C5D-A484-69C5-0BF7-7AD0656551A4}"/>
              </a:ext>
            </a:extLst>
          </p:cNvPr>
          <p:cNvSpPr/>
          <p:nvPr/>
        </p:nvSpPr>
        <p:spPr>
          <a:xfrm>
            <a:off x="32657" y="-22991"/>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sp>
        <p:nvSpPr>
          <p:cNvPr id="6" name="Google Shape;429;p29">
            <a:extLst>
              <a:ext uri="{FF2B5EF4-FFF2-40B4-BE49-F238E27FC236}">
                <a16:creationId xmlns:a16="http://schemas.microsoft.com/office/drawing/2014/main" id="{CCFDE1AB-B588-B6C0-2AC8-90E11B75A5D0}"/>
              </a:ext>
            </a:extLst>
          </p:cNvPr>
          <p:cNvSpPr txBox="1">
            <a:spLocks/>
          </p:cNvSpPr>
          <p:nvPr/>
        </p:nvSpPr>
        <p:spPr>
          <a:xfrm>
            <a:off x="4829447" y="501962"/>
            <a:ext cx="8629106"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DISTRIBUTION OF VARIABLES</a:t>
            </a:r>
          </a:p>
        </p:txBody>
      </p:sp>
      <p:pic>
        <p:nvPicPr>
          <p:cNvPr id="9" name="Picture 8" descr="A graph of age distribution&#10;&#10;Description automatically generated">
            <a:extLst>
              <a:ext uri="{FF2B5EF4-FFF2-40B4-BE49-F238E27FC236}">
                <a16:creationId xmlns:a16="http://schemas.microsoft.com/office/drawing/2014/main" id="{AF9A9F30-FAE2-8711-97F2-2AFF92C4D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543" y="1911662"/>
            <a:ext cx="8305800" cy="6452790"/>
          </a:xfrm>
          <a:prstGeom prst="rect">
            <a:avLst/>
          </a:prstGeom>
        </p:spPr>
      </p:pic>
      <p:pic>
        <p:nvPicPr>
          <p:cNvPr id="14" name="Picture 13" descr="A graph with different colored bars&#10;&#10;Description automatically generated">
            <a:extLst>
              <a:ext uri="{FF2B5EF4-FFF2-40B4-BE49-F238E27FC236}">
                <a16:creationId xmlns:a16="http://schemas.microsoft.com/office/drawing/2014/main" id="{2E97FC76-AB87-0708-6878-03B4E6AC8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911662"/>
            <a:ext cx="8305800" cy="6452790"/>
          </a:xfrm>
          <a:prstGeom prst="rect">
            <a:avLst/>
          </a:prstGeom>
        </p:spPr>
      </p:pic>
      <p:sp>
        <p:nvSpPr>
          <p:cNvPr id="15" name="Google Shape;429;p29">
            <a:extLst>
              <a:ext uri="{FF2B5EF4-FFF2-40B4-BE49-F238E27FC236}">
                <a16:creationId xmlns:a16="http://schemas.microsoft.com/office/drawing/2014/main" id="{E12BD73A-C9EB-971F-376B-897443CD1009}"/>
              </a:ext>
            </a:extLst>
          </p:cNvPr>
          <p:cNvSpPr txBox="1">
            <a:spLocks/>
          </p:cNvSpPr>
          <p:nvPr/>
        </p:nvSpPr>
        <p:spPr>
          <a:xfrm>
            <a:off x="828946" y="8859752"/>
            <a:ext cx="7409907"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Ethnicity</a:t>
            </a:r>
          </a:p>
        </p:txBody>
      </p:sp>
      <p:sp>
        <p:nvSpPr>
          <p:cNvPr id="16" name="Google Shape;429;p29">
            <a:extLst>
              <a:ext uri="{FF2B5EF4-FFF2-40B4-BE49-F238E27FC236}">
                <a16:creationId xmlns:a16="http://schemas.microsoft.com/office/drawing/2014/main" id="{B136AAC5-4A6D-12B1-A323-1A9D83CE4A1A}"/>
              </a:ext>
            </a:extLst>
          </p:cNvPr>
          <p:cNvSpPr txBox="1">
            <a:spLocks/>
          </p:cNvSpPr>
          <p:nvPr/>
        </p:nvSpPr>
        <p:spPr>
          <a:xfrm>
            <a:off x="10424704" y="8859752"/>
            <a:ext cx="6593477"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Age</a:t>
            </a:r>
          </a:p>
        </p:txBody>
      </p:sp>
    </p:spTree>
    <p:extLst>
      <p:ext uri="{BB962C8B-B14F-4D97-AF65-F5344CB8AC3E}">
        <p14:creationId xmlns:p14="http://schemas.microsoft.com/office/powerpoint/2010/main" val="323719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3DD43-FA5F-E2A8-1E60-4C822C36A3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608D7B-E409-DFCE-C0AA-B7BA976D4BC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10" name="Rectangle 9">
            <a:extLst>
              <a:ext uri="{FF2B5EF4-FFF2-40B4-BE49-F238E27FC236}">
                <a16:creationId xmlns:a16="http://schemas.microsoft.com/office/drawing/2014/main" id="{6D794DB4-CEAD-8758-0AE8-69C60BBD8454}"/>
              </a:ext>
            </a:extLst>
          </p:cNvPr>
          <p:cNvSpPr/>
          <p:nvPr/>
        </p:nvSpPr>
        <p:spPr>
          <a:xfrm>
            <a:off x="32657" y="-22991"/>
            <a:ext cx="18288000" cy="10287000"/>
          </a:xfrm>
          <a:prstGeom prst="rect">
            <a:avLst/>
          </a:prstGeom>
          <a:solidFill>
            <a:schemeClr val="bg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0"/>
              </a:spcBef>
              <a:buClr>
                <a:srgbClr val="FFFFFF"/>
              </a:buClr>
              <a:buSzPts val="2800"/>
              <a:buFont typeface="Century Gothic"/>
              <a:buNone/>
            </a:pPr>
            <a:r>
              <a:rPr lang="en-US" sz="4800" b="1" dirty="0">
                <a:solidFill>
                  <a:srgbClr val="FFFFFF"/>
                </a:solidFill>
                <a:latin typeface="Century Gothic" panose="020B0502020202020204" pitchFamily="34" charset="0"/>
              </a:rPr>
              <a:t> </a:t>
            </a:r>
            <a:endParaRPr lang="en-US" sz="5400" dirty="0">
              <a:latin typeface="Century Gothic" panose="020B0502020202020204" pitchFamily="34" charset="0"/>
            </a:endParaRPr>
          </a:p>
        </p:txBody>
      </p:sp>
      <p:sp>
        <p:nvSpPr>
          <p:cNvPr id="6" name="Google Shape;429;p29">
            <a:extLst>
              <a:ext uri="{FF2B5EF4-FFF2-40B4-BE49-F238E27FC236}">
                <a16:creationId xmlns:a16="http://schemas.microsoft.com/office/drawing/2014/main" id="{08338E48-2E6D-CDE8-84BF-D4E61170F567}"/>
              </a:ext>
            </a:extLst>
          </p:cNvPr>
          <p:cNvSpPr txBox="1">
            <a:spLocks/>
          </p:cNvSpPr>
          <p:nvPr/>
        </p:nvSpPr>
        <p:spPr>
          <a:xfrm>
            <a:off x="4829447" y="501962"/>
            <a:ext cx="8629106"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b="1" i="1" dirty="0">
                <a:solidFill>
                  <a:srgbClr val="FFFFFF"/>
                </a:solidFill>
                <a:latin typeface="Century Gothic" panose="020B0502020202020204" pitchFamily="34" charset="0"/>
              </a:rPr>
              <a:t>DISTRIBUTION OF VARIABLES</a:t>
            </a:r>
          </a:p>
        </p:txBody>
      </p:sp>
      <p:sp>
        <p:nvSpPr>
          <p:cNvPr id="15" name="Google Shape;429;p29">
            <a:extLst>
              <a:ext uri="{FF2B5EF4-FFF2-40B4-BE49-F238E27FC236}">
                <a16:creationId xmlns:a16="http://schemas.microsoft.com/office/drawing/2014/main" id="{592F2565-98CE-F5C3-B0DA-D762C43A9B8D}"/>
              </a:ext>
            </a:extLst>
          </p:cNvPr>
          <p:cNvSpPr txBox="1">
            <a:spLocks/>
          </p:cNvSpPr>
          <p:nvPr/>
        </p:nvSpPr>
        <p:spPr>
          <a:xfrm>
            <a:off x="1176471" y="8765252"/>
            <a:ext cx="6714853"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Autism</a:t>
            </a:r>
          </a:p>
        </p:txBody>
      </p:sp>
      <p:sp>
        <p:nvSpPr>
          <p:cNvPr id="16" name="Google Shape;429;p29">
            <a:extLst>
              <a:ext uri="{FF2B5EF4-FFF2-40B4-BE49-F238E27FC236}">
                <a16:creationId xmlns:a16="http://schemas.microsoft.com/office/drawing/2014/main" id="{E90F43A1-B38D-0BFD-E502-F332608795F0}"/>
              </a:ext>
            </a:extLst>
          </p:cNvPr>
          <p:cNvSpPr txBox="1">
            <a:spLocks/>
          </p:cNvSpPr>
          <p:nvPr/>
        </p:nvSpPr>
        <p:spPr>
          <a:xfrm>
            <a:off x="10396678" y="8751177"/>
            <a:ext cx="7149453" cy="762000"/>
          </a:xfrm>
          <a:prstGeom prst="rect">
            <a:avLst/>
          </a:prstGeom>
          <a:noFill/>
          <a:ln>
            <a:solidFill>
              <a:schemeClr val="bg1"/>
            </a:solidFill>
          </a:ln>
        </p:spPr>
        <p:txBody>
          <a:bodyPr spcFirstLastPara="1" wrap="square" lIns="91425" tIns="45700" rIns="91425" bIns="4570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FFFFFF"/>
              </a:buClr>
              <a:buSzPts val="2800"/>
              <a:buFont typeface="Century Gothic"/>
              <a:buNone/>
            </a:pPr>
            <a:r>
              <a:rPr lang="en-US" sz="4800" i="1" dirty="0">
                <a:solidFill>
                  <a:srgbClr val="FFFFFF"/>
                </a:solidFill>
                <a:latin typeface="Century Gothic" panose="020B0502020202020204" pitchFamily="34" charset="0"/>
              </a:rPr>
              <a:t>Distribution Of Gender</a:t>
            </a:r>
          </a:p>
        </p:txBody>
      </p:sp>
      <p:pic>
        <p:nvPicPr>
          <p:cNvPr id="3" name="Picture 2">
            <a:extLst>
              <a:ext uri="{FF2B5EF4-FFF2-40B4-BE49-F238E27FC236}">
                <a16:creationId xmlns:a16="http://schemas.microsoft.com/office/drawing/2014/main" id="{11641651-48CF-0D51-E7B2-578F4167F507}"/>
              </a:ext>
            </a:extLst>
          </p:cNvPr>
          <p:cNvPicPr>
            <a:picLocks noChangeAspect="1"/>
          </p:cNvPicPr>
          <p:nvPr/>
        </p:nvPicPr>
        <p:blipFill>
          <a:blip r:embed="rId3"/>
          <a:stretch>
            <a:fillRect/>
          </a:stretch>
        </p:blipFill>
        <p:spPr>
          <a:xfrm>
            <a:off x="681184" y="2116988"/>
            <a:ext cx="7705429" cy="5911508"/>
          </a:xfrm>
          <a:prstGeom prst="rect">
            <a:avLst/>
          </a:prstGeom>
        </p:spPr>
      </p:pic>
      <p:pic>
        <p:nvPicPr>
          <p:cNvPr id="4" name="Picture 3">
            <a:extLst>
              <a:ext uri="{FF2B5EF4-FFF2-40B4-BE49-F238E27FC236}">
                <a16:creationId xmlns:a16="http://schemas.microsoft.com/office/drawing/2014/main" id="{EB1AD593-FF64-DEDF-DD8F-68A5F273D223}"/>
              </a:ext>
            </a:extLst>
          </p:cNvPr>
          <p:cNvPicPr>
            <a:picLocks noChangeAspect="1"/>
          </p:cNvPicPr>
          <p:nvPr/>
        </p:nvPicPr>
        <p:blipFill>
          <a:blip r:embed="rId4"/>
          <a:stretch>
            <a:fillRect/>
          </a:stretch>
        </p:blipFill>
        <p:spPr>
          <a:xfrm>
            <a:off x="9868727" y="2133317"/>
            <a:ext cx="7705430" cy="5911508"/>
          </a:xfrm>
          <a:prstGeom prst="rect">
            <a:avLst/>
          </a:prstGeom>
        </p:spPr>
      </p:pic>
    </p:spTree>
    <p:extLst>
      <p:ext uri="{BB962C8B-B14F-4D97-AF65-F5344CB8AC3E}">
        <p14:creationId xmlns:p14="http://schemas.microsoft.com/office/powerpoint/2010/main" val="415727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6481</TotalTime>
  <Words>1878</Words>
  <Application>Microsoft Office PowerPoint</Application>
  <PresentationFormat>Custom</PresentationFormat>
  <Paragraphs>302</Paragraphs>
  <Slides>36</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Söhne</vt:lpstr>
      <vt:lpstr>Agrandir Narrow Bold</vt:lpstr>
      <vt:lpstr>Calibri</vt:lpstr>
      <vt:lpstr>Arial</vt:lpstr>
      <vt:lpstr>Aptos</vt:lpstr>
      <vt:lpstr>Century Gothic</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Vamsi Tanneru</cp:lastModifiedBy>
  <cp:revision>10</cp:revision>
  <dcterms:created xsi:type="dcterms:W3CDTF">2006-08-16T00:00:00Z</dcterms:created>
  <dcterms:modified xsi:type="dcterms:W3CDTF">2024-05-06T22:46:54Z</dcterms:modified>
  <dc:identifier>DAGD-3DLdDg</dc:identifier>
</cp:coreProperties>
</file>